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30"/>
  </p:notesMasterIdLst>
  <p:sldIdLst>
    <p:sldId id="256" r:id="rId5"/>
    <p:sldId id="257" r:id="rId6"/>
    <p:sldId id="258" r:id="rId7"/>
    <p:sldId id="279" r:id="rId8"/>
    <p:sldId id="259" r:id="rId9"/>
    <p:sldId id="294" r:id="rId10"/>
    <p:sldId id="290" r:id="rId11"/>
    <p:sldId id="295" r:id="rId12"/>
    <p:sldId id="260" r:id="rId13"/>
    <p:sldId id="293" r:id="rId14"/>
    <p:sldId id="261" r:id="rId15"/>
    <p:sldId id="262" r:id="rId16"/>
    <p:sldId id="263" r:id="rId17"/>
    <p:sldId id="289" r:id="rId18"/>
    <p:sldId id="288" r:id="rId19"/>
    <p:sldId id="264" r:id="rId20"/>
    <p:sldId id="265" r:id="rId21"/>
    <p:sldId id="266" r:id="rId22"/>
    <p:sldId id="282" r:id="rId23"/>
    <p:sldId id="267" r:id="rId24"/>
    <p:sldId id="281" r:id="rId25"/>
    <p:sldId id="283" r:id="rId26"/>
    <p:sldId id="284" r:id="rId27"/>
    <p:sldId id="276" r:id="rId28"/>
    <p:sldId id="277" r:id="rId29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C725CB8-A34B-4A6A-E3B1-0F97254B9036}" v="43" dt="2026-07-19T09:20:41.27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5" d="100"/>
          <a:sy n="135" d="100"/>
        </p:scale>
        <p:origin x="924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notesMaster" Target="notesMasters/notesMaster1.xml"/><Relationship Id="rId35" Type="http://schemas.microsoft.com/office/2015/10/relationships/revisionInfo" Target="revisionInfo.xml"/><Relationship Id="rId8" Type="http://schemas.openxmlformats.org/officeDocument/2006/relationships/slide" Target="slides/slide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830174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0788F0-FA95-7173-541A-B5A6691F94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735305C-6F60-BD72-81FF-59BA1289957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B9F1A7D-60A8-D1FE-4A39-FD11FCA40DD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BC2487-C8B8-1518-3F05-008AD895921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46442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FE8104-ED08-CC77-7974-3D056FCAC8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40219EE-53A6-D243-967B-B4712C9B6E6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3B52182-622B-8C80-4BBF-BA7B7E74734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8B069C-2324-A556-74A8-B54C249A330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44659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Signification de la </a:t>
            </a:r>
            <a:r>
              <a:rPr lang="en-US" b="1" dirty="0" err="1"/>
              <a:t>requête</a:t>
            </a:r>
            <a:r>
              <a:rPr lang="en-US" b="1" dirty="0"/>
              <a:t> </a:t>
            </a:r>
            <a:r>
              <a:rPr lang="en-US" b="1" dirty="0" err="1"/>
              <a:t>en</a:t>
            </a:r>
            <a:r>
              <a:rPr lang="en-US" b="1" dirty="0"/>
              <a:t> garde (P-38)</a:t>
            </a:r>
            <a:endParaRPr lang="fr-FR" b="1" dirty="0"/>
          </a:p>
          <a:p>
            <a:r>
              <a:rPr lang="en-US" dirty="0"/>
              <a:t>Obligation de signification </a:t>
            </a:r>
            <a:r>
              <a:rPr lang="en-US" dirty="0" err="1"/>
              <a:t>en</a:t>
            </a:r>
            <a:r>
              <a:rPr lang="en-US" dirty="0"/>
              <a:t> mains </a:t>
            </a:r>
            <a:r>
              <a:rPr lang="en-US" dirty="0" err="1"/>
              <a:t>propres</a:t>
            </a:r>
            <a:r>
              <a:rPr lang="en-US" dirty="0"/>
              <a:t>, 48h avant </a:t>
            </a:r>
            <a:r>
              <a:rPr lang="en-US" dirty="0" err="1"/>
              <a:t>l'audience</a:t>
            </a:r>
            <a:r>
              <a:rPr lang="en-US" dirty="0"/>
              <a:t> — </a:t>
            </a:r>
            <a:r>
              <a:rPr lang="en-US" dirty="0" err="1"/>
              <a:t>souvent</a:t>
            </a:r>
            <a:r>
              <a:rPr lang="en-US" dirty="0"/>
              <a:t> non </a:t>
            </a:r>
            <a:r>
              <a:rPr lang="en-US" dirty="0" err="1"/>
              <a:t>respectée</a:t>
            </a:r>
          </a:p>
          <a:p>
            <a:r>
              <a:rPr lang="en-US" dirty="0"/>
              <a:t>En pratique : notifications la </a:t>
            </a:r>
            <a:r>
              <a:rPr lang="en-US" dirty="0" err="1"/>
              <a:t>veille</a:t>
            </a:r>
            <a:r>
              <a:rPr lang="en-US" dirty="0"/>
              <a:t> </a:t>
            </a:r>
            <a:r>
              <a:rPr lang="en-US" dirty="0" err="1"/>
              <a:t>ou</a:t>
            </a:r>
            <a:r>
              <a:rPr lang="en-US" dirty="0"/>
              <a:t> le jour </a:t>
            </a:r>
            <a:r>
              <a:rPr lang="en-US" dirty="0" err="1"/>
              <a:t>même</a:t>
            </a:r>
            <a:r>
              <a:rPr lang="en-US" dirty="0"/>
              <a:t> → </a:t>
            </a:r>
            <a:r>
              <a:rPr lang="en-US" dirty="0" err="1"/>
              <a:t>moins</a:t>
            </a:r>
            <a:r>
              <a:rPr lang="en-US" dirty="0"/>
              <a:t> de 24h pour </a:t>
            </a:r>
            <a:r>
              <a:rPr lang="en-US" dirty="0" err="1"/>
              <a:t>préparer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défense</a:t>
            </a:r>
          </a:p>
          <a:p>
            <a:r>
              <a:rPr lang="en-US" dirty="0" err="1"/>
              <a:t>Résultat</a:t>
            </a:r>
            <a:r>
              <a:rPr lang="en-US" dirty="0"/>
              <a:t> : </a:t>
            </a:r>
            <a:r>
              <a:rPr lang="en-US" dirty="0" err="1"/>
              <a:t>atteinte</a:t>
            </a:r>
            <a:r>
              <a:rPr lang="en-US" dirty="0"/>
              <a:t> au </a:t>
            </a:r>
            <a:r>
              <a:rPr lang="en-US" dirty="0" err="1"/>
              <a:t>débat</a:t>
            </a:r>
            <a:r>
              <a:rPr lang="en-US" dirty="0"/>
              <a:t> </a:t>
            </a:r>
            <a:r>
              <a:rPr lang="en-US" dirty="0" err="1"/>
              <a:t>contradictoire</a:t>
            </a:r>
            <a:r>
              <a:rPr lang="en-US" dirty="0"/>
              <a:t> — le justiciable ne </a:t>
            </a:r>
            <a:r>
              <a:rPr lang="en-US" dirty="0" err="1"/>
              <a:t>peut</a:t>
            </a:r>
            <a:r>
              <a:rPr lang="en-US" dirty="0"/>
              <a:t> </a:t>
            </a:r>
            <a:r>
              <a:rPr lang="en-US" dirty="0" err="1"/>
              <a:t>réellement</a:t>
            </a:r>
            <a:r>
              <a:rPr lang="en-US" dirty="0"/>
              <a:t> contester la </a:t>
            </a:r>
            <a:r>
              <a:rPr lang="en-US" dirty="0" err="1"/>
              <a:t>preuve</a:t>
            </a:r>
          </a:p>
          <a:p>
            <a:br>
              <a:rPr lang="en-US" dirty="0"/>
            </a:br>
            <a:endParaRPr lang="en-US" b="1" dirty="0"/>
          </a:p>
          <a:p>
            <a:r>
              <a:rPr lang="en-US" b="1" dirty="0"/>
              <a:t>Un </a:t>
            </a:r>
            <a:r>
              <a:rPr lang="en-US" b="1" dirty="0" err="1"/>
              <a:t>contrôle</a:t>
            </a:r>
            <a:r>
              <a:rPr lang="en-US" b="1" dirty="0"/>
              <a:t> </a:t>
            </a:r>
            <a:r>
              <a:rPr lang="en-US" b="1" dirty="0" err="1"/>
              <a:t>judiciaire</a:t>
            </a:r>
            <a:r>
              <a:rPr lang="en-US" b="1" dirty="0"/>
              <a:t> </a:t>
            </a:r>
            <a:r>
              <a:rPr lang="en-US" b="1" dirty="0" err="1"/>
              <a:t>limité</a:t>
            </a:r>
            <a:r>
              <a:rPr lang="en-US" b="1" dirty="0"/>
              <a:t>, </a:t>
            </a:r>
            <a:r>
              <a:rPr lang="en-US" b="1" dirty="0" err="1"/>
              <a:t>voire</a:t>
            </a:r>
            <a:r>
              <a:rPr lang="en-US" b="1" dirty="0"/>
              <a:t> </a:t>
            </a:r>
            <a:r>
              <a:rPr lang="en-US" b="1" dirty="0" err="1"/>
              <a:t>symbolique</a:t>
            </a:r>
            <a:endParaRPr lang="en-US" b="1" dirty="0"/>
          </a:p>
          <a:p>
            <a:r>
              <a:rPr lang="en-US" dirty="0" err="1"/>
              <a:t>Taux</a:t>
            </a:r>
            <a:r>
              <a:rPr lang="en-US" dirty="0"/>
              <a:t> </a:t>
            </a:r>
            <a:r>
              <a:rPr lang="en-US" dirty="0" err="1"/>
              <a:t>d'acceptation</a:t>
            </a:r>
            <a:r>
              <a:rPr lang="en-US" dirty="0"/>
              <a:t> des </a:t>
            </a:r>
            <a:r>
              <a:rPr lang="en-US" dirty="0" err="1"/>
              <a:t>requêtes</a:t>
            </a:r>
            <a:r>
              <a:rPr lang="en-US" dirty="0"/>
              <a:t> de garde : 93 % à 99 % </a:t>
            </a:r>
            <a:r>
              <a:rPr lang="en-US" dirty="0" err="1"/>
              <a:t>selon</a:t>
            </a:r>
            <a:r>
              <a:rPr lang="en-US" dirty="0"/>
              <a:t> les </a:t>
            </a:r>
            <a:r>
              <a:rPr lang="en-US" dirty="0" err="1"/>
              <a:t>régions</a:t>
            </a:r>
            <a:r>
              <a:rPr lang="en-US" dirty="0"/>
              <a:t>, </a:t>
            </a:r>
            <a:r>
              <a:rPr lang="en-US" dirty="0" err="1"/>
              <a:t>rarement</a:t>
            </a:r>
            <a:r>
              <a:rPr lang="en-US" dirty="0"/>
              <a:t> sous 90 % </a:t>
            </a:r>
            <a:r>
              <a:rPr lang="en-US" dirty="0" err="1"/>
              <a:t>depuis</a:t>
            </a:r>
            <a:r>
              <a:rPr lang="en-US" dirty="0"/>
              <a:t> 20 </a:t>
            </a:r>
            <a:r>
              <a:rPr lang="en-US" dirty="0" err="1"/>
              <a:t>ans</a:t>
            </a:r>
          </a:p>
          <a:p>
            <a:r>
              <a:rPr lang="en-US" dirty="0"/>
              <a:t>Audiences </a:t>
            </a:r>
            <a:r>
              <a:rPr lang="en-US" dirty="0" err="1"/>
              <a:t>souvent</a:t>
            </a:r>
            <a:r>
              <a:rPr lang="en-US" dirty="0"/>
              <a:t> </a:t>
            </a:r>
            <a:r>
              <a:rPr lang="en-US" dirty="0" err="1"/>
              <a:t>expéditives</a:t>
            </a:r>
            <a:r>
              <a:rPr lang="en-US" dirty="0"/>
              <a:t> (</a:t>
            </a:r>
            <a:r>
              <a:rPr lang="en-US" dirty="0" err="1"/>
              <a:t>parfois</a:t>
            </a:r>
            <a:r>
              <a:rPr lang="en-US" dirty="0"/>
              <a:t> </a:t>
            </a:r>
            <a:r>
              <a:rPr lang="en-US" dirty="0" err="1"/>
              <a:t>moins</a:t>
            </a:r>
            <a:r>
              <a:rPr lang="en-US" dirty="0"/>
              <a:t> de 3 minutes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l'absence</a:t>
            </a:r>
            <a:r>
              <a:rPr lang="en-US" dirty="0"/>
              <a:t> du justiciable)</a:t>
            </a:r>
          </a:p>
          <a:p>
            <a:r>
              <a:rPr lang="en-US" dirty="0"/>
              <a:t>Tendance à </a:t>
            </a:r>
            <a:r>
              <a:rPr lang="en-US" dirty="0" err="1"/>
              <a:t>une</a:t>
            </a:r>
            <a:r>
              <a:rPr lang="en-US" dirty="0"/>
              <a:t> </a:t>
            </a:r>
            <a:r>
              <a:rPr lang="en-US" dirty="0" err="1"/>
              <a:t>automatisation</a:t>
            </a:r>
            <a:r>
              <a:rPr lang="en-US" dirty="0"/>
              <a:t> des </a:t>
            </a:r>
            <a:r>
              <a:rPr lang="en-US" dirty="0" err="1"/>
              <a:t>décisions</a:t>
            </a:r>
            <a:r>
              <a:rPr lang="en-US" dirty="0"/>
              <a:t> qui </a:t>
            </a:r>
            <a:r>
              <a:rPr lang="en-US" dirty="0" err="1"/>
              <a:t>interroge</a:t>
            </a:r>
            <a:r>
              <a:rPr lang="en-US" dirty="0"/>
              <a:t> le </a:t>
            </a:r>
            <a:r>
              <a:rPr lang="en-US" dirty="0" err="1"/>
              <a:t>rôle</a:t>
            </a:r>
            <a:r>
              <a:rPr lang="en-US" dirty="0"/>
              <a:t> </a:t>
            </a:r>
            <a:r>
              <a:rPr lang="en-US" dirty="0" err="1"/>
              <a:t>réel</a:t>
            </a:r>
            <a:r>
              <a:rPr lang="en-US" dirty="0"/>
              <a:t> du tribunal</a:t>
            </a:r>
          </a:p>
          <a:p>
            <a:br>
              <a:rPr lang="en-US" dirty="0"/>
            </a:br>
            <a:endParaRPr lang="en-US" dirty="0"/>
          </a:p>
          <a:p>
            <a:r>
              <a:rPr lang="en-US" dirty="0"/>
              <a:t>⚠️ Le </a:t>
            </a:r>
            <a:r>
              <a:rPr lang="en-US" dirty="0" err="1"/>
              <a:t>contrôle</a:t>
            </a:r>
            <a:r>
              <a:rPr lang="en-US" dirty="0"/>
              <a:t> </a:t>
            </a:r>
            <a:r>
              <a:rPr lang="en-US" dirty="0" err="1"/>
              <a:t>judiciaire</a:t>
            </a:r>
            <a:r>
              <a:rPr lang="en-US" dirty="0"/>
              <a:t>, </a:t>
            </a:r>
            <a:r>
              <a:rPr lang="en-US" dirty="0" err="1"/>
              <a:t>censé</a:t>
            </a:r>
            <a:r>
              <a:rPr lang="en-US" dirty="0"/>
              <a:t> </a:t>
            </a:r>
            <a:r>
              <a:rPr lang="en-US" dirty="0" err="1"/>
              <a:t>protéger</a:t>
            </a:r>
            <a:r>
              <a:rPr lang="en-US" dirty="0"/>
              <a:t> les droits </a:t>
            </a:r>
            <a:r>
              <a:rPr lang="en-US" dirty="0" err="1"/>
              <a:t>fondamentaux</a:t>
            </a:r>
            <a:r>
              <a:rPr lang="en-US" dirty="0"/>
              <a:t>, </a:t>
            </a:r>
            <a:r>
              <a:rPr lang="en-US" dirty="0" err="1"/>
              <a:t>apparaît</a:t>
            </a:r>
            <a:r>
              <a:rPr lang="en-US" dirty="0"/>
              <a:t> </a:t>
            </a:r>
            <a:r>
              <a:rPr lang="en-US" dirty="0" err="1"/>
              <a:t>davantage</a:t>
            </a:r>
            <a:r>
              <a:rPr lang="en-US" dirty="0"/>
              <a:t> </a:t>
            </a:r>
            <a:r>
              <a:rPr lang="en-US" dirty="0" err="1"/>
              <a:t>comme</a:t>
            </a:r>
            <a:r>
              <a:rPr lang="en-US" dirty="0"/>
              <a:t> </a:t>
            </a:r>
            <a:r>
              <a:rPr lang="en-US" dirty="0" err="1"/>
              <a:t>une</a:t>
            </a:r>
            <a:r>
              <a:rPr lang="en-US" dirty="0"/>
              <a:t> </a:t>
            </a:r>
            <a:r>
              <a:rPr lang="en-US" dirty="0" err="1"/>
              <a:t>formalité</a:t>
            </a:r>
            <a:r>
              <a:rPr lang="en-US" dirty="0"/>
              <a:t> </a:t>
            </a:r>
            <a:r>
              <a:rPr lang="en-US" dirty="0" err="1"/>
              <a:t>procédurale</a:t>
            </a:r>
            <a:r>
              <a:rPr lang="en-US" dirty="0"/>
              <a:t> 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comme</a:t>
            </a:r>
            <a:r>
              <a:rPr lang="en-US" dirty="0"/>
              <a:t> un </a:t>
            </a:r>
            <a:r>
              <a:rPr lang="en-US" dirty="0" err="1"/>
              <a:t>véritable</a:t>
            </a:r>
            <a:r>
              <a:rPr lang="en-US" dirty="0"/>
              <a:t> </a:t>
            </a:r>
            <a:r>
              <a:rPr lang="en-US" dirty="0" err="1"/>
              <a:t>mécanisme</a:t>
            </a:r>
            <a:r>
              <a:rPr lang="en-US" dirty="0"/>
              <a:t> de protection</a:t>
            </a:r>
          </a:p>
          <a:p>
            <a:endParaRPr lang="en-US" dirty="0"/>
          </a:p>
          <a:p>
            <a:r>
              <a:rPr lang="en-US" b="1" dirty="0"/>
              <a:t>Le </a:t>
            </a:r>
            <a:r>
              <a:rPr lang="en-US" b="1" dirty="0" err="1"/>
              <a:t>rôle</a:t>
            </a:r>
            <a:r>
              <a:rPr lang="en-US" b="1" dirty="0"/>
              <a:t> </a:t>
            </a:r>
            <a:r>
              <a:rPr lang="en-US" b="1" dirty="0" err="1"/>
              <a:t>judiciaire</a:t>
            </a:r>
            <a:r>
              <a:rPr lang="en-US" b="1" dirty="0"/>
              <a:t> : </a:t>
            </a:r>
            <a:r>
              <a:rPr lang="en-US" b="1" dirty="0" err="1"/>
              <a:t>une</a:t>
            </a:r>
            <a:r>
              <a:rPr lang="en-US" b="1" dirty="0"/>
              <a:t> </a:t>
            </a:r>
            <a:r>
              <a:rPr lang="en-US" b="1" dirty="0" err="1"/>
              <a:t>valeur</a:t>
            </a:r>
            <a:r>
              <a:rPr lang="en-US" b="1" dirty="0"/>
              <a:t> </a:t>
            </a:r>
            <a:r>
              <a:rPr lang="en-US" b="1" dirty="0" err="1"/>
              <a:t>préventive</a:t>
            </a:r>
            <a:r>
              <a:rPr lang="en-US" b="1" dirty="0"/>
              <a:t> </a:t>
            </a:r>
            <a:r>
              <a:rPr lang="en-US" b="1" dirty="0" err="1"/>
              <a:t>limitée</a:t>
            </a:r>
            <a:endParaRPr lang="en-US" dirty="0" err="1"/>
          </a:p>
          <a:p>
            <a:pPr marL="171450" indent="-171450">
              <a:buFont typeface="Arial"/>
              <a:buChar char="•"/>
            </a:pPr>
            <a:r>
              <a:rPr lang="en-US" dirty="0" err="1"/>
              <a:t>Soumettre</a:t>
            </a:r>
            <a:r>
              <a:rPr lang="en-US" dirty="0"/>
              <a:t> la </a:t>
            </a:r>
            <a:r>
              <a:rPr lang="en-US" dirty="0" err="1"/>
              <a:t>demande</a:t>
            </a:r>
            <a:r>
              <a:rPr lang="en-US" dirty="0"/>
              <a:t> au tribunal </a:t>
            </a:r>
            <a:r>
              <a:rPr lang="en-US" b="1" dirty="0"/>
              <a:t>incite les </a:t>
            </a:r>
            <a:r>
              <a:rPr lang="en-US" b="1" dirty="0" err="1"/>
              <a:t>cliniciens</a:t>
            </a:r>
            <a:r>
              <a:rPr lang="en-US" dirty="0"/>
              <a:t> à </a:t>
            </a:r>
            <a:r>
              <a:rPr lang="en-US" dirty="0" err="1"/>
              <a:t>évaluer</a:t>
            </a:r>
            <a:r>
              <a:rPr lang="en-US" dirty="0"/>
              <a:t> </a:t>
            </a:r>
            <a:r>
              <a:rPr lang="en-US" dirty="0" err="1"/>
              <a:t>rigoureusement</a:t>
            </a:r>
            <a:r>
              <a:rPr lang="en-US" dirty="0"/>
              <a:t> le </a:t>
            </a:r>
            <a:r>
              <a:rPr lang="en-US" dirty="0" err="1"/>
              <a:t>critère</a:t>
            </a:r>
            <a:r>
              <a:rPr lang="en-US" dirty="0"/>
              <a:t> de </a:t>
            </a:r>
            <a:r>
              <a:rPr lang="en-US" dirty="0" err="1"/>
              <a:t>dangerosité</a:t>
            </a:r>
          </a:p>
          <a:p>
            <a:pPr marL="171450" indent="-171450">
              <a:buFont typeface="Arial"/>
              <a:buChar char="•"/>
            </a:pPr>
            <a:r>
              <a:rPr lang="en-US" dirty="0" err="1"/>
              <a:t>offre</a:t>
            </a:r>
            <a:r>
              <a:rPr lang="en-US" dirty="0"/>
              <a:t> </a:t>
            </a:r>
            <a:r>
              <a:rPr lang="en-US" dirty="0" err="1"/>
              <a:t>une</a:t>
            </a:r>
            <a:r>
              <a:rPr lang="en-US" dirty="0"/>
              <a:t> protection </a:t>
            </a:r>
            <a:r>
              <a:rPr lang="en-US" dirty="0" err="1"/>
              <a:t>minimale</a:t>
            </a:r>
            <a:r>
              <a:rPr lang="en-US" dirty="0"/>
              <a:t> de </a:t>
            </a:r>
            <a:r>
              <a:rPr lang="en-US" dirty="0" err="1"/>
              <a:t>vos</a:t>
            </a:r>
            <a:r>
              <a:rPr lang="en-US" dirty="0"/>
              <a:t> droits</a:t>
            </a:r>
          </a:p>
          <a:p>
            <a:br>
              <a:rPr lang="en-US" dirty="0"/>
            </a:br>
            <a:endParaRPr lang="en-US" dirty="0"/>
          </a:p>
          <a:p>
            <a:r>
              <a:rPr lang="en-US" b="1" dirty="0"/>
              <a:t>Mais des </a:t>
            </a:r>
            <a:r>
              <a:rPr lang="en-US" b="1" dirty="0" err="1"/>
              <a:t>effets</a:t>
            </a:r>
            <a:r>
              <a:rPr lang="en-US" b="1" dirty="0"/>
              <a:t> </a:t>
            </a:r>
            <a:r>
              <a:rPr lang="en-US" b="1" dirty="0" err="1"/>
              <a:t>davantage</a:t>
            </a:r>
            <a:r>
              <a:rPr lang="en-US" b="1" dirty="0"/>
              <a:t> </a:t>
            </a:r>
            <a:r>
              <a:rPr lang="en-US" b="1" dirty="0" err="1"/>
              <a:t>délétères</a:t>
            </a:r>
            <a:r>
              <a:rPr lang="en-US" b="1" dirty="0"/>
              <a:t> </a:t>
            </a:r>
            <a:r>
              <a:rPr lang="en-US" b="1" dirty="0" err="1"/>
              <a:t>que</a:t>
            </a:r>
            <a:r>
              <a:rPr lang="en-US" b="1" dirty="0"/>
              <a:t> </a:t>
            </a:r>
            <a:r>
              <a:rPr lang="en-US" b="1" dirty="0" err="1"/>
              <a:t>bénéfiques</a:t>
            </a:r>
            <a:endParaRPr lang="en-US" dirty="0" err="1"/>
          </a:p>
          <a:p>
            <a:pPr marL="171450" indent="-171450">
              <a:buFont typeface="Arial"/>
              <a:buChar char="•"/>
            </a:pPr>
            <a:r>
              <a:rPr lang="en-US" dirty="0"/>
              <a:t>Les </a:t>
            </a:r>
            <a:r>
              <a:rPr lang="en-US" dirty="0" err="1"/>
              <a:t>contraintes</a:t>
            </a:r>
            <a:r>
              <a:rPr lang="en-US" dirty="0"/>
              <a:t> de la </a:t>
            </a:r>
            <a:r>
              <a:rPr lang="en-US" dirty="0" err="1"/>
              <a:t>judiciarisation</a:t>
            </a:r>
            <a:r>
              <a:rPr lang="en-US" dirty="0"/>
              <a:t> </a:t>
            </a:r>
            <a:r>
              <a:rPr lang="en-US" dirty="0" err="1"/>
              <a:t>génèrent</a:t>
            </a:r>
            <a:r>
              <a:rPr lang="en-US" dirty="0"/>
              <a:t> des </a:t>
            </a:r>
            <a:r>
              <a:rPr lang="en-US" b="1" dirty="0" err="1"/>
              <a:t>coûts</a:t>
            </a:r>
            <a:r>
              <a:rPr lang="en-US" b="1" dirty="0"/>
              <a:t> </a:t>
            </a:r>
            <a:r>
              <a:rPr lang="en-US" b="1" dirty="0" err="1"/>
              <a:t>humains</a:t>
            </a:r>
            <a:r>
              <a:rPr lang="en-US" b="1" dirty="0"/>
              <a:t>, </a:t>
            </a:r>
            <a:r>
              <a:rPr lang="en-US" b="1" dirty="0" err="1"/>
              <a:t>sociaux</a:t>
            </a:r>
            <a:r>
              <a:rPr lang="en-US" b="1" dirty="0"/>
              <a:t> et financiers</a:t>
            </a:r>
            <a:r>
              <a:rPr lang="en-US" dirty="0"/>
              <a:t> </a:t>
            </a:r>
            <a:r>
              <a:rPr lang="en-US" dirty="0" err="1"/>
              <a:t>significatifs</a:t>
            </a:r>
          </a:p>
          <a:p>
            <a:pPr marL="171450" indent="-171450">
              <a:buFont typeface="Arial"/>
              <a:buChar char="•"/>
            </a:pPr>
            <a:r>
              <a:rPr lang="en-US" dirty="0"/>
              <a:t>Le </a:t>
            </a:r>
            <a:r>
              <a:rPr lang="en-US" dirty="0" err="1"/>
              <a:t>recours</a:t>
            </a:r>
            <a:r>
              <a:rPr lang="en-US" dirty="0"/>
              <a:t> </a:t>
            </a:r>
            <a:r>
              <a:rPr lang="en-US" dirty="0" err="1"/>
              <a:t>systématique</a:t>
            </a:r>
            <a:r>
              <a:rPr lang="en-US" dirty="0"/>
              <a:t> au tribunal à </a:t>
            </a:r>
            <a:r>
              <a:rPr lang="en-US" dirty="0" err="1"/>
              <a:t>l'étape</a:t>
            </a:r>
            <a:r>
              <a:rPr lang="en-US" dirty="0"/>
              <a:t> de la garde </a:t>
            </a:r>
            <a:r>
              <a:rPr lang="en-US" dirty="0" err="1"/>
              <a:t>provisoire</a:t>
            </a:r>
            <a:r>
              <a:rPr lang="en-US" dirty="0"/>
              <a:t> </a:t>
            </a:r>
            <a:r>
              <a:rPr lang="en-US" dirty="0" err="1"/>
              <a:t>apparaît</a:t>
            </a:r>
            <a:r>
              <a:rPr lang="en-US" dirty="0"/>
              <a:t> </a:t>
            </a:r>
            <a:r>
              <a:rPr lang="en-US" b="1" dirty="0" err="1"/>
              <a:t>disproportionné</a:t>
            </a:r>
            <a:endParaRPr lang="en-US" dirty="0" err="1"/>
          </a:p>
          <a:p>
            <a:br>
              <a:rPr lang="en-US" dirty="0"/>
            </a:br>
            <a:endParaRPr lang="en-US" dirty="0"/>
          </a:p>
          <a:p>
            <a:r>
              <a:rPr lang="en-US" b="1" dirty="0"/>
              <a:t>Vers </a:t>
            </a:r>
            <a:r>
              <a:rPr lang="en-US" b="1" dirty="0" err="1"/>
              <a:t>d'autres</a:t>
            </a:r>
            <a:r>
              <a:rPr lang="en-US" b="1" dirty="0"/>
              <a:t> </a:t>
            </a:r>
            <a:r>
              <a:rPr lang="en-US" b="1" dirty="0" err="1"/>
              <a:t>mécanismes</a:t>
            </a:r>
            <a:r>
              <a:rPr lang="en-US" b="1" dirty="0"/>
              <a:t> de protection ?</a:t>
            </a:r>
            <a:endParaRPr lang="en-US" dirty="0"/>
          </a:p>
          <a:p>
            <a:pPr marL="171450" indent="-171450">
              <a:buFont typeface="Arial"/>
              <a:buChar char="•"/>
            </a:pPr>
            <a:r>
              <a:rPr lang="en-US" dirty="0"/>
              <a:t>Des alternatives </a:t>
            </a:r>
            <a:r>
              <a:rPr lang="en-US" dirty="0" err="1"/>
              <a:t>pourraient</a:t>
            </a:r>
            <a:r>
              <a:rPr lang="en-US" dirty="0"/>
              <a:t> </a:t>
            </a:r>
            <a:r>
              <a:rPr lang="en-US" b="1" dirty="0" err="1"/>
              <a:t>prévenir</a:t>
            </a:r>
            <a:r>
              <a:rPr lang="en-US" b="1" dirty="0"/>
              <a:t> les </a:t>
            </a:r>
            <a:r>
              <a:rPr lang="en-US" b="1" dirty="0" err="1"/>
              <a:t>gardes</a:t>
            </a:r>
            <a:r>
              <a:rPr lang="en-US" b="1" dirty="0"/>
              <a:t> </a:t>
            </a:r>
            <a:r>
              <a:rPr lang="en-US" b="1" dirty="0" err="1"/>
              <a:t>abusives</a:t>
            </a:r>
            <a:r>
              <a:rPr lang="en-US" dirty="0"/>
              <a:t> sans passer </a:t>
            </a:r>
            <a:r>
              <a:rPr lang="en-US" dirty="0" err="1"/>
              <a:t>systématiquement</a:t>
            </a:r>
            <a:r>
              <a:rPr lang="en-US" dirty="0"/>
              <a:t> par le tribunal</a:t>
            </a:r>
          </a:p>
          <a:p>
            <a:pPr marL="171450" indent="-171450">
              <a:buFont typeface="Arial"/>
              <a:buChar char="•"/>
            </a:pPr>
            <a:r>
              <a:rPr lang="en-US" dirty="0"/>
              <a:t>Objectif : </a:t>
            </a:r>
            <a:r>
              <a:rPr lang="en-US" b="1" dirty="0" err="1"/>
              <a:t>réduire</a:t>
            </a:r>
            <a:r>
              <a:rPr lang="en-US" b="1" dirty="0"/>
              <a:t> les </a:t>
            </a:r>
            <a:r>
              <a:rPr lang="en-US" b="1" dirty="0" err="1"/>
              <a:t>effets</a:t>
            </a:r>
            <a:r>
              <a:rPr lang="en-US" b="1" dirty="0"/>
              <a:t> </a:t>
            </a:r>
            <a:r>
              <a:rPr lang="en-US" b="1" dirty="0" err="1"/>
              <a:t>négatifs</a:t>
            </a:r>
            <a:r>
              <a:rPr lang="en-US" dirty="0"/>
              <a:t> tout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maintenant</a:t>
            </a:r>
            <a:r>
              <a:rPr lang="en-US" dirty="0"/>
              <a:t> des </a:t>
            </a:r>
            <a:r>
              <a:rPr lang="en-US" dirty="0" err="1"/>
              <a:t>garanties</a:t>
            </a:r>
            <a:r>
              <a:rPr lang="en-US" dirty="0"/>
              <a:t> </a:t>
            </a:r>
            <a:r>
              <a:rPr lang="en-US" dirty="0" err="1"/>
              <a:t>réelles</a:t>
            </a:r>
            <a:r>
              <a:rPr lang="en-US" dirty="0"/>
              <a:t> pour les droits des </a:t>
            </a:r>
            <a:r>
              <a:rPr lang="en-US" dirty="0" err="1"/>
              <a:t>personnes</a:t>
            </a:r>
          </a:p>
          <a:p>
            <a:br>
              <a:rPr lang="en-US" dirty="0"/>
            </a:br>
            <a:endParaRPr lang="en-US" dirty="0"/>
          </a:p>
          <a:p>
            <a:r>
              <a:rPr lang="en-US" i="1" dirty="0"/>
              <a:t>⚠️ La </a:t>
            </a:r>
            <a:r>
              <a:rPr lang="en-US" i="1" dirty="0" err="1"/>
              <a:t>judiciarisation</a:t>
            </a:r>
            <a:r>
              <a:rPr lang="en-US" i="1" dirty="0"/>
              <a:t> </a:t>
            </a:r>
            <a:r>
              <a:rPr lang="en-US" i="1" dirty="0" err="1"/>
              <a:t>systématique</a:t>
            </a:r>
            <a:r>
              <a:rPr lang="en-US" i="1" dirty="0"/>
              <a:t> </a:t>
            </a:r>
            <a:r>
              <a:rPr lang="en-US" i="1" dirty="0" err="1"/>
              <a:t>n'est</a:t>
            </a:r>
            <a:r>
              <a:rPr lang="en-US" i="1" dirty="0"/>
              <a:t> pas </a:t>
            </a:r>
            <a:r>
              <a:rPr lang="en-US" i="1" dirty="0" err="1"/>
              <a:t>synonyme</a:t>
            </a:r>
            <a:r>
              <a:rPr lang="en-US" i="1" dirty="0"/>
              <a:t> de </a:t>
            </a:r>
            <a:r>
              <a:rPr lang="en-US" i="1" dirty="0" err="1"/>
              <a:t>meilleure</a:t>
            </a:r>
            <a:r>
              <a:rPr lang="en-US" i="1" dirty="0"/>
              <a:t> protection </a:t>
            </a:r>
          </a:p>
          <a:p>
            <a:br>
              <a:rPr lang="en-US" dirty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5289AE-AA14-BF77-04AE-0A9FA5A72A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CE6007E-9E10-35A8-0567-9BA6A93BF46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5C62671-FA4B-A0E7-95B0-7050FF2F214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A713A0-4010-2583-D622-07D8C8B2CC5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86701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B29419-72EB-D8DF-AD33-FC67408F11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1837477-8A0B-E0BB-C070-2C84CBA0CBD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516D1D0-06D3-2BC3-5837-8AE08C5DFAC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92ADEA-8485-7CC1-8025-FCC6CF0B53E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43578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5F9C3A-3D9B-9E26-5FB7-DEBC403D5A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8A814A6-3AAE-9729-6A89-134BA86D515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19634DC-183B-F63A-7E08-89F6A60BFC4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4F580C-4875-F6EB-AB6E-EE4C63EC808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26094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4A0444-DC31-B185-377D-A993E2EC23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5934CF2-DF05-F133-00ED-CDB0814014F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C3320CE-3B9A-3D3D-3F0E-B011F97FA00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C50575-8501-BAD9-A9AE-C021ACDFC97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4067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-1166813" y="0"/>
            <a:ext cx="5334001" cy="3000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73" name="Google Shape;173;p7:notes"/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4" name="Google Shape;174;p7:notes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6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2536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EFAULT">
  <p:cSld name="DEFAULT">
    <p:bg>
      <p:bgPr>
        <a:solidFill>
          <a:schemeClr val="lt1"/>
        </a:solidFill>
        <a:effectLst/>
      </p:bgPr>
    </p:bg>
    <p:spTree>
      <p:nvGrpSpPr>
        <p:cNvPr id="1" name="Shape 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655461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youtube.com/watch?v=USx3_sGMTQY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YNwd340XiHM?feature=oembed" TargetMode="External"/><Relationship Id="rId6" Type="http://schemas.openxmlformats.org/officeDocument/2006/relationships/image" Target="../media/image12.jpeg"/><Relationship Id="rId5" Type="http://schemas.openxmlformats.org/officeDocument/2006/relationships/hyperlink" Target="https://www.youtube.com/watch?v=v5YcH5X5Xgo" TargetMode="External"/><Relationship Id="rId4" Type="http://schemas.openxmlformats.org/officeDocument/2006/relationships/hyperlink" Target="https://www.youtube.com/watch?v=gywkQ2AxFGo" TargetMode="Externa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s1AuWT1krZw?feature=oembed" TargetMode="External"/><Relationship Id="rId6" Type="http://schemas.openxmlformats.org/officeDocument/2006/relationships/image" Target="../media/image13.jpeg"/><Relationship Id="rId5" Type="http://schemas.openxmlformats.org/officeDocument/2006/relationships/hyperlink" Target="https://www.youtube.com/watch?v=s1AuWT1krZw" TargetMode="External"/><Relationship Id="rId4" Type="http://schemas.openxmlformats.org/officeDocument/2006/relationships/hyperlink" Target="https://www.youtube.com/watch?v=USx3_sGMTQY" TargetMode="Externa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2E4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F18F01"/>
          </a:solidFill>
          <a:ln w="12700">
            <a:solidFill>
              <a:srgbClr val="F18F01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3" name="Shape 1"/>
          <p:cNvSpPr/>
          <p:nvPr/>
        </p:nvSpPr>
        <p:spPr>
          <a:xfrm>
            <a:off x="164592" y="0"/>
            <a:ext cx="8979408" cy="73152"/>
          </a:xfrm>
          <a:prstGeom prst="rect">
            <a:avLst/>
          </a:prstGeom>
          <a:solidFill>
            <a:srgbClr val="2E86AB"/>
          </a:solidFill>
          <a:ln w="12700">
            <a:solidFill>
              <a:srgbClr val="2E86AB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4" name="Shape 2"/>
          <p:cNvSpPr/>
          <p:nvPr/>
        </p:nvSpPr>
        <p:spPr>
          <a:xfrm>
            <a:off x="6217920" y="731520"/>
            <a:ext cx="2286000" cy="2286000"/>
          </a:xfrm>
          <a:prstGeom prst="ellipse">
            <a:avLst/>
          </a:prstGeom>
          <a:solidFill>
            <a:srgbClr val="2E86AB">
              <a:alpha val="30000"/>
            </a:srgbClr>
          </a:solidFill>
          <a:ln w="12700">
            <a:solidFill>
              <a:srgbClr val="2E86AB">
                <a:alpha val="50000"/>
              </a:srgbClr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46520" y="960120"/>
            <a:ext cx="1828800" cy="1828800"/>
          </a:xfrm>
          <a:prstGeom prst="rect">
            <a:avLst/>
          </a:prstGeom>
        </p:spPr>
      </p:pic>
      <p:pic>
        <p:nvPicPr>
          <p:cNvPr id="6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58000" y="3017520"/>
            <a:ext cx="1005840" cy="1005840"/>
          </a:xfrm>
          <a:prstGeom prst="rect">
            <a:avLst/>
          </a:prstGeom>
        </p:spPr>
      </p:pic>
      <p:sp>
        <p:nvSpPr>
          <p:cNvPr id="7" name="Shape 3"/>
          <p:cNvSpPr/>
          <p:nvPr/>
        </p:nvSpPr>
        <p:spPr>
          <a:xfrm>
            <a:off x="365760" y="731520"/>
            <a:ext cx="2011680" cy="365760"/>
          </a:xfrm>
          <a:prstGeom prst="rect">
            <a:avLst/>
          </a:prstGeom>
          <a:solidFill>
            <a:srgbClr val="F18F01"/>
          </a:solidFill>
          <a:ln w="12700">
            <a:solidFill>
              <a:srgbClr val="F18F01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8" name="Text 4"/>
          <p:cNvSpPr/>
          <p:nvPr/>
        </p:nvSpPr>
        <p:spPr>
          <a:xfrm>
            <a:off x="365760" y="731520"/>
            <a:ext cx="2011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A2E44"/>
                </a:solidFill>
              </a:rPr>
              <a:t>FORMATION</a:t>
            </a:r>
            <a:endParaRPr lang="en-US" sz="1100" dirty="0"/>
          </a:p>
        </p:txBody>
      </p:sp>
      <p:sp>
        <p:nvSpPr>
          <p:cNvPr id="9" name="Text 5"/>
          <p:cNvSpPr/>
          <p:nvPr/>
        </p:nvSpPr>
        <p:spPr>
          <a:xfrm>
            <a:off x="365760" y="1280160"/>
            <a:ext cx="5486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4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Santé Mentale</a:t>
            </a:r>
            <a:endParaRPr lang="en-US" sz="4200" dirty="0"/>
          </a:p>
        </p:txBody>
      </p:sp>
      <p:sp>
        <p:nvSpPr>
          <p:cNvPr id="11" name="Shape 7"/>
          <p:cNvSpPr/>
          <p:nvPr/>
        </p:nvSpPr>
        <p:spPr>
          <a:xfrm>
            <a:off x="365760" y="3063240"/>
            <a:ext cx="4114800" cy="36576"/>
          </a:xfrm>
          <a:prstGeom prst="rect">
            <a:avLst/>
          </a:prstGeom>
          <a:solidFill>
            <a:srgbClr val="6B8CA8"/>
          </a:solidFill>
          <a:ln w="12700">
            <a:solidFill>
              <a:srgbClr val="6B8CA8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12" name="Text 8"/>
          <p:cNvSpPr/>
          <p:nvPr/>
        </p:nvSpPr>
        <p:spPr>
          <a:xfrm>
            <a:off x="365760" y="3246120"/>
            <a:ext cx="5943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400" dirty="0">
                <a:solidFill>
                  <a:srgbClr val="6B8CA8"/>
                </a:solidFill>
              </a:rPr>
              <a:t>Comprendre, protéger et agir pour le bien-être mental</a:t>
            </a:r>
            <a:endParaRPr lang="en-US" sz="1400" dirty="0"/>
          </a:p>
        </p:txBody>
      </p:sp>
      <p:sp>
        <p:nvSpPr>
          <p:cNvPr id="13" name="Shape 9"/>
          <p:cNvSpPr/>
          <p:nvPr/>
        </p:nvSpPr>
        <p:spPr>
          <a:xfrm>
            <a:off x="365760" y="4206240"/>
            <a:ext cx="1554480" cy="347472"/>
          </a:xfrm>
          <a:prstGeom prst="rect">
            <a:avLst/>
          </a:prstGeom>
          <a:solidFill>
            <a:srgbClr val="1D5F8A">
              <a:alpha val="70000"/>
            </a:srgbClr>
          </a:solidFill>
          <a:ln w="12700">
            <a:solidFill>
              <a:srgbClr val="2E86AB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14" name="Text 10"/>
          <p:cNvSpPr/>
          <p:nvPr/>
        </p:nvSpPr>
        <p:spPr>
          <a:xfrm>
            <a:off x="365760" y="4206240"/>
            <a:ext cx="1554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</a:rPr>
              <a:t>Définitions</a:t>
            </a:r>
            <a:endParaRPr lang="en-US" sz="1000" dirty="0"/>
          </a:p>
        </p:txBody>
      </p:sp>
      <p:sp>
        <p:nvSpPr>
          <p:cNvPr id="15" name="Shape 11"/>
          <p:cNvSpPr/>
          <p:nvPr/>
        </p:nvSpPr>
        <p:spPr>
          <a:xfrm>
            <a:off x="2084832" y="4206240"/>
            <a:ext cx="1554480" cy="347472"/>
          </a:xfrm>
          <a:prstGeom prst="rect">
            <a:avLst/>
          </a:prstGeom>
          <a:solidFill>
            <a:srgbClr val="1D5F8A">
              <a:alpha val="70000"/>
            </a:srgbClr>
          </a:solidFill>
          <a:ln w="12700">
            <a:solidFill>
              <a:srgbClr val="2E86AB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16" name="Text 12"/>
          <p:cNvSpPr/>
          <p:nvPr/>
        </p:nvSpPr>
        <p:spPr>
          <a:xfrm>
            <a:off x="2084832" y="4206240"/>
            <a:ext cx="1554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</a:rPr>
              <a:t>Droits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F202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0" y="548640"/>
            <a:ext cx="3291840" cy="3291840"/>
          </a:xfrm>
          <a:prstGeom prst="ellipse">
            <a:avLst/>
          </a:prstGeom>
          <a:solidFill>
            <a:srgbClr val="1D9E75">
              <a:alpha val="25000"/>
            </a:srgbClr>
          </a:solidFill>
          <a:ln w="12700">
            <a:solidFill>
              <a:srgbClr val="1D9E75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3" name="Shape 1"/>
          <p:cNvSpPr/>
          <p:nvPr/>
        </p:nvSpPr>
        <p:spPr>
          <a:xfrm>
            <a:off x="6126480" y="1005840"/>
            <a:ext cx="2377440" cy="2377440"/>
          </a:xfrm>
          <a:prstGeom prst="ellipse">
            <a:avLst/>
          </a:prstGeom>
          <a:solidFill>
            <a:srgbClr val="1D9E75">
              <a:alpha val="50000"/>
            </a:srgbClr>
          </a:solidFill>
          <a:ln w="12700">
            <a:solidFill>
              <a:srgbClr val="1D9E75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4" name="Text 2"/>
          <p:cNvSpPr/>
          <p:nvPr/>
        </p:nvSpPr>
        <p:spPr>
          <a:xfrm>
            <a:off x="457200" y="27432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9FE1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À retenir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548640" y="914400"/>
            <a:ext cx="8046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9FE1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La santé mentale est un état dynamique, pas un état fixe.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548640" y="1572768"/>
            <a:ext cx="8046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5C4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Le stress et les ressources s'influencent mutuellement.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548640" y="2231136"/>
            <a:ext cx="8046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CEAB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Les capacités individuelles jouent un rôle modérateur clé.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548640" y="2889504"/>
            <a:ext cx="8046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AC7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Les déterminants sociaux agissent en amont sur toutes les dimensions.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548640" y="3547872"/>
            <a:ext cx="8046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C0DD9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La santé mentale se situe sur un continuum souffrance ↔ bien-être.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457200" y="475488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4A66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DRSPM — Direction régionale de santé publique de Montréal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9726096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A2E4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394" y="1002216"/>
            <a:ext cx="5486400" cy="5486400"/>
          </a:xfrm>
          <a:prstGeom prst="ellipse">
            <a:avLst/>
          </a:prstGeom>
          <a:solidFill>
            <a:srgbClr val="1D5F8A">
              <a:alpha val="25000"/>
            </a:srgbClr>
          </a:solidFill>
          <a:ln w="12700">
            <a:solidFill>
              <a:srgbClr val="1D5F8A">
                <a:alpha val="10000"/>
              </a:srgbClr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3" name="Shape 1"/>
          <p:cNvSpPr/>
          <p:nvPr/>
        </p:nvSpPr>
        <p:spPr>
          <a:xfrm>
            <a:off x="6400800" y="1828800"/>
            <a:ext cx="4572000" cy="4572000"/>
          </a:xfrm>
          <a:prstGeom prst="ellipse">
            <a:avLst/>
          </a:prstGeom>
          <a:solidFill>
            <a:srgbClr val="FF0000">
              <a:alpha val="15000"/>
            </a:srgbClr>
          </a:solidFill>
          <a:ln w="12700">
            <a:solidFill>
              <a:srgbClr val="FF0000">
                <a:alpha val="10000"/>
              </a:srgbClr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4" name="Shape 2"/>
          <p:cNvSpPr/>
          <p:nvPr/>
        </p:nvSpPr>
        <p:spPr>
          <a:xfrm>
            <a:off x="457200" y="548640"/>
            <a:ext cx="1371600" cy="457200"/>
          </a:xfrm>
          <a:prstGeom prst="rect">
            <a:avLst/>
          </a:prstGeom>
          <a:solidFill>
            <a:srgbClr val="FF0000"/>
          </a:solidFill>
          <a:ln w="12700">
            <a:solidFill>
              <a:srgbClr val="FF0000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5" name="Text 3"/>
          <p:cNvSpPr/>
          <p:nvPr/>
        </p:nvSpPr>
        <p:spPr>
          <a:xfrm>
            <a:off x="457200" y="54864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▶  YouTube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457200" y="1143000"/>
            <a:ext cx="2743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kern="0" spc="300" dirty="0">
                <a:solidFill>
                  <a:srgbClr val="F18F01"/>
                </a:solidFill>
              </a:rPr>
              <a:t>VIDÉO 1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457200" y="1600200"/>
            <a:ext cx="64008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C'est quoi la santé mentale?</a:t>
            </a:r>
            <a:endParaRPr lang="en-US" sz="3200" dirty="0"/>
          </a:p>
        </p:txBody>
      </p:sp>
      <p:sp>
        <p:nvSpPr>
          <p:cNvPr id="8" name="Shape 6"/>
          <p:cNvSpPr/>
          <p:nvPr/>
        </p:nvSpPr>
        <p:spPr>
          <a:xfrm>
            <a:off x="3474720" y="2606040"/>
            <a:ext cx="2194560" cy="2194560"/>
          </a:xfrm>
          <a:prstGeom prst="ellipse">
            <a:avLst/>
          </a:prstGeom>
          <a:solidFill>
            <a:srgbClr val="FF0000">
              <a:alpha val="80000"/>
            </a:srgbClr>
          </a:solidFill>
          <a:ln w="381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pic>
        <p:nvPicPr>
          <p:cNvPr id="9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86200" y="3017520"/>
            <a:ext cx="1371600" cy="1371600"/>
          </a:xfrm>
          <a:prstGeom prst="rect">
            <a:avLst/>
          </a:prstGeom>
        </p:spPr>
      </p:pic>
      <p:sp>
        <p:nvSpPr>
          <p:cNvPr id="10" name="Shape 7"/>
          <p:cNvSpPr/>
          <p:nvPr/>
        </p:nvSpPr>
        <p:spPr>
          <a:xfrm>
            <a:off x="457200" y="4480560"/>
            <a:ext cx="8229600" cy="502920"/>
          </a:xfrm>
          <a:prstGeom prst="rect">
            <a:avLst/>
          </a:prstGeom>
          <a:solidFill>
            <a:srgbClr val="1D5F8A">
              <a:alpha val="60000"/>
            </a:srgbClr>
          </a:solidFill>
          <a:ln w="12700">
            <a:solidFill>
              <a:srgbClr val="2E86AB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11" name="Text 8">
            <a:hlinkClick r:id="rId4"/>
          </p:cNvPr>
          <p:cNvSpPr/>
          <p:nvPr/>
        </p:nvSpPr>
        <p:spPr>
          <a:xfrm>
            <a:off x="548640" y="4480560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u="sng" dirty="0">
                <a:solidFill>
                  <a:srgbClr val="FFFFFF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🔗  https://www.youtube.com/watch?v=USx3_sGMTQY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2E86A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0" y="-457200"/>
            <a:ext cx="3200400" cy="3200400"/>
          </a:xfrm>
          <a:prstGeom prst="ellipse">
            <a:avLst/>
          </a:prstGeom>
          <a:solidFill>
            <a:srgbClr val="1D5F8A">
              <a:alpha val="50000"/>
            </a:srgbClr>
          </a:solidFill>
          <a:ln w="12700">
            <a:solidFill>
              <a:srgbClr val="1D5F8A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49440" y="365760"/>
            <a:ext cx="1828800" cy="18288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57200" y="109728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kern="0" spc="300" dirty="0">
                <a:solidFill>
                  <a:srgbClr val="F18F01"/>
                </a:solidFill>
              </a:rPr>
              <a:t>MODULE 02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457200" y="1737360"/>
            <a:ext cx="64008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8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SM vs Trouble</a:t>
            </a:r>
            <a:endParaRPr lang="en-US" sz="3800" dirty="0"/>
          </a:p>
          <a:p>
            <a:pPr marL="0" indent="0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 Santé Mentale</a:t>
            </a:r>
            <a:endParaRPr lang="en-US" sz="3800" dirty="0"/>
          </a:p>
        </p:txBody>
      </p:sp>
      <p:sp>
        <p:nvSpPr>
          <p:cNvPr id="6" name="Text 3"/>
          <p:cNvSpPr/>
          <p:nvPr/>
        </p:nvSpPr>
        <p:spPr>
          <a:xfrm>
            <a:off x="457200" y="3749040"/>
            <a:ext cx="5486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E8F4F8"/>
                </a:solidFill>
              </a:rPr>
              <a:t>Comprendre la distinction fondamentale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2E86AB"/>
          </a:solidFill>
          <a:ln w="12700">
            <a:solidFill>
              <a:srgbClr val="2E86AB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FFFFFF"/>
                </a:solidFill>
              </a:rPr>
              <a:t>⚖️  Santé Mentale vs Trouble de Santé Mentale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320040" y="822960"/>
            <a:ext cx="3977640" cy="502920"/>
          </a:xfrm>
          <a:prstGeom prst="rect">
            <a:avLst/>
          </a:prstGeom>
          <a:solidFill>
            <a:srgbClr val="1D5F8A"/>
          </a:solidFill>
          <a:ln w="12700">
            <a:solidFill>
              <a:srgbClr val="1D5F8A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5" name="Text 3"/>
          <p:cNvSpPr/>
          <p:nvPr/>
        </p:nvSpPr>
        <p:spPr>
          <a:xfrm>
            <a:off x="320040" y="822960"/>
            <a:ext cx="3977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🌱  SANTÉ MENTALE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320040" y="1325880"/>
            <a:ext cx="3977640" cy="3474720"/>
          </a:xfrm>
          <a:prstGeom prst="rect">
            <a:avLst/>
          </a:prstGeom>
          <a:solidFill>
            <a:srgbClr val="E8F4F8"/>
          </a:solidFill>
          <a:ln w="12700">
            <a:solidFill>
              <a:srgbClr val="C5D8E8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7" name="Text 5"/>
          <p:cNvSpPr/>
          <p:nvPr/>
        </p:nvSpPr>
        <p:spPr>
          <a:xfrm>
            <a:off x="457200" y="1417320"/>
            <a:ext cx="3657600" cy="329184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E2D40"/>
                </a:solidFill>
              </a:rPr>
              <a:t>État de bien-</a:t>
            </a:r>
            <a:r>
              <a:rPr lang="en-US" sz="1400" dirty="0" err="1">
                <a:solidFill>
                  <a:srgbClr val="1E2D40"/>
                </a:solidFill>
              </a:rPr>
              <a:t>être</a:t>
            </a:r>
            <a:r>
              <a:rPr lang="en-US" sz="1400" dirty="0">
                <a:solidFill>
                  <a:srgbClr val="1E2D40"/>
                </a:solidFill>
              </a:rPr>
              <a:t> </a:t>
            </a:r>
            <a:r>
              <a:rPr lang="en-US" sz="1400" dirty="0" err="1">
                <a:solidFill>
                  <a:srgbClr val="1E2D40"/>
                </a:solidFill>
              </a:rPr>
              <a:t>positif</a:t>
            </a:r>
            <a:endParaRPr lang="en-US" sz="1400" err="1">
              <a:ea typeface="Calibri"/>
              <a:cs typeface="Calibri"/>
            </a:endParaRPr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E2D40"/>
                </a:solidFill>
              </a:rPr>
              <a:t>Affronter le stress </a:t>
            </a:r>
            <a:r>
              <a:rPr lang="en-US" sz="1400" dirty="0" err="1">
                <a:solidFill>
                  <a:srgbClr val="1E2D40"/>
                </a:solidFill>
              </a:rPr>
              <a:t>efficacement</a:t>
            </a:r>
            <a:endParaRPr lang="en-US" sz="1400" err="1">
              <a:ea typeface="Calibri"/>
              <a:cs typeface="Calibri"/>
            </a:endParaRPr>
          </a:p>
          <a:p>
            <a:pPr marL="342900" indent="-342900">
              <a:buSzPct val="100000"/>
              <a:buChar char="•"/>
            </a:pPr>
            <a:r>
              <a:rPr lang="en-US" sz="1400" dirty="0" err="1">
                <a:solidFill>
                  <a:srgbClr val="1E2D40"/>
                </a:solidFill>
              </a:rPr>
              <a:t>Capacité</a:t>
            </a:r>
            <a:r>
              <a:rPr lang="en-US" sz="1400" dirty="0">
                <a:solidFill>
                  <a:srgbClr val="1E2D40"/>
                </a:solidFill>
              </a:rPr>
              <a:t> de </a:t>
            </a:r>
            <a:r>
              <a:rPr lang="en-US" sz="1400" dirty="0" err="1">
                <a:solidFill>
                  <a:srgbClr val="1E2D40"/>
                </a:solidFill>
              </a:rPr>
              <a:t>s'épanouir</a:t>
            </a:r>
            <a:endParaRPr lang="en-US" sz="1400" err="1">
              <a:ea typeface="Calibri"/>
              <a:cs typeface="Calibri"/>
            </a:endParaRPr>
          </a:p>
          <a:p>
            <a:pPr marL="342900" indent="-342900">
              <a:buSzPct val="100000"/>
              <a:buChar char="•"/>
            </a:pPr>
            <a:r>
              <a:rPr lang="en-US" sz="1400" dirty="0" err="1">
                <a:solidFill>
                  <a:srgbClr val="1E2D40"/>
                </a:solidFill>
              </a:rPr>
              <a:t>Travailler</a:t>
            </a:r>
            <a:r>
              <a:rPr lang="en-US" sz="1400" dirty="0">
                <a:solidFill>
                  <a:srgbClr val="1E2D40"/>
                </a:solidFill>
              </a:rPr>
              <a:t> et </a:t>
            </a:r>
            <a:r>
              <a:rPr lang="en-US" sz="1400" dirty="0" err="1">
                <a:solidFill>
                  <a:srgbClr val="1E2D40"/>
                </a:solidFill>
              </a:rPr>
              <a:t>contribuer</a:t>
            </a:r>
            <a:r>
              <a:rPr lang="en-US" sz="1400" dirty="0">
                <a:solidFill>
                  <a:srgbClr val="1E2D40"/>
                </a:solidFill>
              </a:rPr>
              <a:t> à la société</a:t>
            </a:r>
            <a:endParaRPr lang="en-US" sz="1400">
              <a:ea typeface="Calibri"/>
              <a:cs typeface="Calibri"/>
            </a:endParaRPr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E2D40"/>
                </a:solidFill>
              </a:rPr>
              <a:t>Se </a:t>
            </a:r>
            <a:r>
              <a:rPr lang="en-US" sz="1400" dirty="0" err="1">
                <a:solidFill>
                  <a:srgbClr val="1E2D40"/>
                </a:solidFill>
              </a:rPr>
              <a:t>situe</a:t>
            </a:r>
            <a:r>
              <a:rPr lang="en-US" sz="1400" dirty="0">
                <a:solidFill>
                  <a:srgbClr val="1E2D40"/>
                </a:solidFill>
              </a:rPr>
              <a:t> sur un continuum</a:t>
            </a:r>
            <a:endParaRPr lang="en-US" sz="1400">
              <a:ea typeface="Calibri"/>
              <a:cs typeface="Calibri"/>
            </a:endParaRPr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E2D40"/>
                </a:solidFill>
              </a:rPr>
              <a:t>Distinct de la </a:t>
            </a:r>
            <a:r>
              <a:rPr lang="en-US" sz="1400" dirty="0" err="1">
                <a:solidFill>
                  <a:srgbClr val="1E2D40"/>
                </a:solidFill>
              </a:rPr>
              <a:t>maladie</a:t>
            </a:r>
            <a:r>
              <a:rPr lang="en-US" sz="1400" dirty="0">
                <a:solidFill>
                  <a:srgbClr val="1E2D40"/>
                </a:solidFill>
              </a:rPr>
              <a:t> </a:t>
            </a:r>
            <a:r>
              <a:rPr lang="en-US" sz="1400" dirty="0" err="1">
                <a:solidFill>
                  <a:srgbClr val="1E2D40"/>
                </a:solidFill>
              </a:rPr>
              <a:t>mentale</a:t>
            </a:r>
            <a:endParaRPr lang="en-US" sz="1400" dirty="0" err="1"/>
          </a:p>
        </p:txBody>
      </p:sp>
      <p:sp>
        <p:nvSpPr>
          <p:cNvPr id="8" name="Shape 6"/>
          <p:cNvSpPr/>
          <p:nvPr/>
        </p:nvSpPr>
        <p:spPr>
          <a:xfrm>
            <a:off x="4846320" y="822960"/>
            <a:ext cx="3977640" cy="502920"/>
          </a:xfrm>
          <a:prstGeom prst="rect">
            <a:avLst/>
          </a:prstGeom>
          <a:solidFill>
            <a:srgbClr val="C62828"/>
          </a:solidFill>
          <a:ln w="12700">
            <a:solidFill>
              <a:srgbClr val="C62828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9" name="Text 7"/>
          <p:cNvSpPr/>
          <p:nvPr/>
        </p:nvSpPr>
        <p:spPr>
          <a:xfrm>
            <a:off x="4846320" y="822960"/>
            <a:ext cx="3977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⚠️  TROUBLE DE SM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4846320" y="1325880"/>
            <a:ext cx="3977640" cy="3474720"/>
          </a:xfrm>
          <a:prstGeom prst="rect">
            <a:avLst/>
          </a:prstGeom>
          <a:solidFill>
            <a:srgbClr val="FFEBEE"/>
          </a:solidFill>
          <a:ln w="12700">
            <a:solidFill>
              <a:srgbClr val="F5C5C5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11" name="Text 9"/>
          <p:cNvSpPr/>
          <p:nvPr/>
        </p:nvSpPr>
        <p:spPr>
          <a:xfrm>
            <a:off x="4983480" y="1417320"/>
            <a:ext cx="3657600" cy="329184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marL="342900" indent="-342900">
              <a:buSzPct val="100000"/>
              <a:buChar char="•"/>
            </a:pPr>
            <a:r>
              <a:rPr lang="en-US" sz="1400" dirty="0" err="1">
                <a:solidFill>
                  <a:srgbClr val="1E2D40"/>
                </a:solidFill>
              </a:rPr>
              <a:t>Altérations</a:t>
            </a:r>
            <a:r>
              <a:rPr lang="en-US" sz="1400" dirty="0">
                <a:solidFill>
                  <a:srgbClr val="1E2D40"/>
                </a:solidFill>
              </a:rPr>
              <a:t> de la pensée, </a:t>
            </a:r>
            <a:r>
              <a:rPr lang="en-US" sz="1400" dirty="0" err="1">
                <a:solidFill>
                  <a:srgbClr val="1E2D40"/>
                </a:solidFill>
              </a:rPr>
              <a:t>humeur</a:t>
            </a:r>
            <a:r>
              <a:rPr lang="en-US" sz="1400" dirty="0">
                <a:solidFill>
                  <a:srgbClr val="1E2D40"/>
                </a:solidFill>
              </a:rPr>
              <a:t> </a:t>
            </a:r>
            <a:r>
              <a:rPr lang="en-US" sz="1400" dirty="0" err="1">
                <a:solidFill>
                  <a:srgbClr val="1E2D40"/>
                </a:solidFill>
              </a:rPr>
              <a:t>ou</a:t>
            </a:r>
            <a:r>
              <a:rPr lang="en-US" sz="1400" dirty="0">
                <a:solidFill>
                  <a:srgbClr val="1E2D40"/>
                </a:solidFill>
              </a:rPr>
              <a:t> </a:t>
            </a:r>
            <a:r>
              <a:rPr lang="en-US" sz="1400" dirty="0" err="1">
                <a:solidFill>
                  <a:srgbClr val="1E2D40"/>
                </a:solidFill>
              </a:rPr>
              <a:t>comportement</a:t>
            </a:r>
            <a:endParaRPr lang="en-US" sz="1400" err="1">
              <a:ea typeface="Calibri"/>
              <a:cs typeface="Calibri"/>
            </a:endParaRPr>
          </a:p>
          <a:p>
            <a:pPr marL="342900" indent="-342900">
              <a:buSzPct val="100000"/>
              <a:buChar char="•"/>
            </a:pPr>
            <a:r>
              <a:rPr lang="en-US" sz="1400" dirty="0" err="1">
                <a:solidFill>
                  <a:srgbClr val="1E2D40"/>
                </a:solidFill>
              </a:rPr>
              <a:t>Associé</a:t>
            </a:r>
            <a:r>
              <a:rPr lang="en-US" sz="1400" dirty="0">
                <a:solidFill>
                  <a:srgbClr val="1E2D40"/>
                </a:solidFill>
              </a:rPr>
              <a:t> à de la </a:t>
            </a:r>
            <a:r>
              <a:rPr lang="en-US" sz="1400" dirty="0" err="1">
                <a:solidFill>
                  <a:srgbClr val="1E2D40"/>
                </a:solidFill>
              </a:rPr>
              <a:t>détresse</a:t>
            </a:r>
            <a:r>
              <a:rPr lang="en-US" sz="1400" dirty="0">
                <a:solidFill>
                  <a:srgbClr val="1E2D40"/>
                </a:solidFill>
              </a:rPr>
              <a:t> et un </a:t>
            </a:r>
            <a:r>
              <a:rPr lang="en-US" sz="1400" dirty="0" err="1">
                <a:solidFill>
                  <a:srgbClr val="1E2D40"/>
                </a:solidFill>
              </a:rPr>
              <a:t>dysfonctionnement</a:t>
            </a:r>
            <a:r>
              <a:rPr lang="en-US" sz="1400" dirty="0">
                <a:solidFill>
                  <a:srgbClr val="1E2D40"/>
                </a:solidFill>
              </a:rPr>
              <a:t> </a:t>
            </a:r>
            <a:r>
              <a:rPr lang="en-US" sz="1400" dirty="0" err="1">
                <a:solidFill>
                  <a:srgbClr val="1E2D40"/>
                </a:solidFill>
              </a:rPr>
              <a:t>marqué</a:t>
            </a:r>
            <a:endParaRPr lang="en-US" sz="1400" err="1">
              <a:ea typeface="Calibri"/>
              <a:cs typeface="Calibri"/>
            </a:endParaRPr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E2D40"/>
                </a:solidFill>
              </a:rPr>
              <a:t>Impact </a:t>
            </a:r>
            <a:r>
              <a:rPr lang="en-US" sz="1400" dirty="0" err="1">
                <a:solidFill>
                  <a:srgbClr val="1E2D40"/>
                </a:solidFill>
              </a:rPr>
              <a:t>sérieux</a:t>
            </a:r>
            <a:r>
              <a:rPr lang="en-US" sz="1400" dirty="0">
                <a:solidFill>
                  <a:srgbClr val="1E2D40"/>
                </a:solidFill>
              </a:rPr>
              <a:t> sur le </a:t>
            </a:r>
            <a:r>
              <a:rPr lang="en-US" sz="1400" dirty="0" err="1">
                <a:solidFill>
                  <a:srgbClr val="1E2D40"/>
                </a:solidFill>
              </a:rPr>
              <a:t>quotidien</a:t>
            </a:r>
            <a:endParaRPr lang="en-US" sz="1400" err="1">
              <a:ea typeface="Calibri"/>
              <a:cs typeface="Calibri"/>
            </a:endParaRPr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E2D40"/>
                </a:solidFill>
              </a:rPr>
              <a:t>État </a:t>
            </a:r>
            <a:r>
              <a:rPr lang="en-US" sz="1400" dirty="0" err="1">
                <a:solidFill>
                  <a:srgbClr val="1E2D40"/>
                </a:solidFill>
              </a:rPr>
              <a:t>pathologique</a:t>
            </a:r>
            <a:r>
              <a:rPr lang="en-US" sz="1400" dirty="0">
                <a:solidFill>
                  <a:srgbClr val="1E2D40"/>
                </a:solidFill>
              </a:rPr>
              <a:t> </a:t>
            </a:r>
            <a:r>
              <a:rPr lang="en-US" sz="1400" dirty="0" err="1">
                <a:solidFill>
                  <a:srgbClr val="1E2D40"/>
                </a:solidFill>
              </a:rPr>
              <a:t>diagnostiqué</a:t>
            </a:r>
            <a:endParaRPr lang="en-US" sz="1400" dirty="0" err="1"/>
          </a:p>
        </p:txBody>
      </p:sp>
      <p:sp>
        <p:nvSpPr>
          <p:cNvPr id="12" name="Shape 10"/>
          <p:cNvSpPr/>
          <p:nvPr/>
        </p:nvSpPr>
        <p:spPr>
          <a:xfrm>
            <a:off x="320040" y="4663440"/>
            <a:ext cx="8503920" cy="384048"/>
          </a:xfrm>
          <a:prstGeom prst="rect">
            <a:avLst/>
          </a:prstGeom>
          <a:solidFill>
            <a:srgbClr val="F18F01">
              <a:alpha val="85000"/>
            </a:srgbClr>
          </a:solidFill>
          <a:ln w="12700">
            <a:solidFill>
              <a:srgbClr val="F18F01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13" name="Text 11"/>
          <p:cNvSpPr/>
          <p:nvPr/>
        </p:nvSpPr>
        <p:spPr>
          <a:xfrm>
            <a:off x="457200" y="4663440"/>
            <a:ext cx="83210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1A2E44"/>
                </a:solidFill>
              </a:rPr>
              <a:t>💡</a:t>
            </a:r>
            <a:r>
              <a:rPr lang="en-US" sz="1400" b="1" dirty="0">
                <a:solidFill>
                  <a:srgbClr val="1A2E44"/>
                </a:solidFill>
              </a:rPr>
              <a:t>  On </a:t>
            </a:r>
            <a:r>
              <a:rPr lang="en-US" sz="1400" b="1" dirty="0" err="1">
                <a:solidFill>
                  <a:srgbClr val="1A2E44"/>
                </a:solidFill>
              </a:rPr>
              <a:t>peut</a:t>
            </a:r>
            <a:r>
              <a:rPr lang="en-US" sz="1400" b="1" dirty="0">
                <a:solidFill>
                  <a:srgbClr val="1A2E44"/>
                </a:solidFill>
              </a:rPr>
              <a:t> </a:t>
            </a:r>
            <a:r>
              <a:rPr lang="en-US" sz="1400" b="1" dirty="0" err="1">
                <a:solidFill>
                  <a:srgbClr val="1A2E44"/>
                </a:solidFill>
              </a:rPr>
              <a:t>avoir</a:t>
            </a:r>
            <a:r>
              <a:rPr lang="en-US" sz="1400" b="1" dirty="0">
                <a:solidFill>
                  <a:srgbClr val="1A2E44"/>
                </a:solidFill>
              </a:rPr>
              <a:t> </a:t>
            </a:r>
            <a:r>
              <a:rPr lang="en-US" sz="1400" b="1" dirty="0" err="1">
                <a:solidFill>
                  <a:srgbClr val="1A2E44"/>
                </a:solidFill>
              </a:rPr>
              <a:t>une</a:t>
            </a:r>
            <a:r>
              <a:rPr lang="en-US" sz="1400" b="1" dirty="0">
                <a:solidFill>
                  <a:srgbClr val="1A2E44"/>
                </a:solidFill>
              </a:rPr>
              <a:t> SM </a:t>
            </a:r>
            <a:r>
              <a:rPr lang="en-US" sz="1400" b="1" dirty="0" err="1">
                <a:solidFill>
                  <a:srgbClr val="1A2E44"/>
                </a:solidFill>
              </a:rPr>
              <a:t>vigoureuse</a:t>
            </a:r>
            <a:r>
              <a:rPr lang="en-US" sz="1400" b="1" dirty="0">
                <a:solidFill>
                  <a:srgbClr val="1A2E44"/>
                </a:solidFill>
              </a:rPr>
              <a:t> tout </a:t>
            </a:r>
            <a:r>
              <a:rPr lang="en-US" sz="1400" b="1" dirty="0" err="1">
                <a:solidFill>
                  <a:srgbClr val="1A2E44"/>
                </a:solidFill>
              </a:rPr>
              <a:t>en</a:t>
            </a:r>
            <a:r>
              <a:rPr lang="en-US" sz="1400" b="1" dirty="0">
                <a:solidFill>
                  <a:srgbClr val="1A2E44"/>
                </a:solidFill>
              </a:rPr>
              <a:t> </a:t>
            </a:r>
            <a:r>
              <a:rPr lang="en-US" sz="1400" b="1" dirty="0" err="1">
                <a:solidFill>
                  <a:srgbClr val="1A2E44"/>
                </a:solidFill>
              </a:rPr>
              <a:t>étant</a:t>
            </a:r>
            <a:r>
              <a:rPr lang="en-US" sz="1400" b="1" dirty="0">
                <a:solidFill>
                  <a:srgbClr val="1A2E44"/>
                </a:solidFill>
              </a:rPr>
              <a:t> </a:t>
            </a:r>
            <a:r>
              <a:rPr lang="en-US" sz="1400" b="1" dirty="0" err="1">
                <a:solidFill>
                  <a:srgbClr val="1A2E44"/>
                </a:solidFill>
              </a:rPr>
              <a:t>atteint</a:t>
            </a:r>
            <a:r>
              <a:rPr lang="en-US" sz="1400" b="1" dirty="0">
                <a:solidFill>
                  <a:srgbClr val="1A2E44"/>
                </a:solidFill>
              </a:rPr>
              <a:t> d'un trouble — et vice-versa.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407100-ADEF-9ACA-3653-08B1A9D84F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76BA2D72-0571-CBFC-7224-73344337A7D5}"/>
              </a:ext>
            </a:extLst>
          </p:cNvPr>
          <p:cNvSpPr/>
          <p:nvPr/>
        </p:nvSpPr>
        <p:spPr>
          <a:xfrm>
            <a:off x="0" y="0"/>
            <a:ext cx="9121140" cy="493776"/>
          </a:xfrm>
          <a:prstGeom prst="rect">
            <a:avLst/>
          </a:prstGeom>
          <a:solidFill>
            <a:srgbClr val="1D3557"/>
          </a:solidFill>
          <a:ln w="12700">
            <a:solidFill>
              <a:srgbClr val="1D3557"/>
            </a:solidFill>
            <a:prstDash val="solid"/>
          </a:ln>
        </p:spPr>
        <p:txBody>
          <a:bodyPr/>
          <a:lstStyle/>
          <a:p>
            <a:endParaRPr lang="fr-CA" sz="1350"/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1C4DF7EF-160F-2A6B-D1F2-DBE52AD86D79}"/>
              </a:ext>
            </a:extLst>
          </p:cNvPr>
          <p:cNvSpPr/>
          <p:nvPr/>
        </p:nvSpPr>
        <p:spPr>
          <a:xfrm>
            <a:off x="205740" y="0"/>
            <a:ext cx="5829300" cy="4937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6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SANTÉ MENTALE — Définition ACSP</a:t>
            </a:r>
            <a:endParaRPr lang="en-US" sz="1650" dirty="0"/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41FC92E4-6DB4-5130-78F1-766E43B5CE4B}"/>
              </a:ext>
            </a:extLst>
          </p:cNvPr>
          <p:cNvSpPr/>
          <p:nvPr/>
        </p:nvSpPr>
        <p:spPr>
          <a:xfrm>
            <a:off x="6035040" y="0"/>
            <a:ext cx="2880360" cy="4937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/>
            <a:r>
              <a:rPr lang="en-US" sz="975" i="1" dirty="0">
                <a:solidFill>
                  <a:srgbClr val="A8DA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Démarche écologique et sociale</a:t>
            </a:r>
            <a:endParaRPr lang="en-US" sz="975" dirty="0"/>
          </a:p>
        </p:txBody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CDF28CAA-EA7A-42CB-8855-52532A943496}"/>
              </a:ext>
            </a:extLst>
          </p:cNvPr>
          <p:cNvSpPr/>
          <p:nvPr/>
        </p:nvSpPr>
        <p:spPr>
          <a:xfrm>
            <a:off x="82296" y="534924"/>
            <a:ext cx="836676" cy="2057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750" b="1" dirty="0">
                <a:solidFill>
                  <a:srgbClr val="1D35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CONTINUUM</a:t>
            </a:r>
            <a:endParaRPr lang="en-US" sz="750" dirty="0"/>
          </a:p>
        </p:txBody>
      </p:sp>
      <p:sp>
        <p:nvSpPr>
          <p:cNvPr id="6" name="Shape 4">
            <a:extLst>
              <a:ext uri="{FF2B5EF4-FFF2-40B4-BE49-F238E27FC236}">
                <a16:creationId xmlns:a16="http://schemas.microsoft.com/office/drawing/2014/main" id="{8971BF31-C314-DB6D-180A-4D8544694104}"/>
              </a:ext>
            </a:extLst>
          </p:cNvPr>
          <p:cNvSpPr/>
          <p:nvPr/>
        </p:nvSpPr>
        <p:spPr>
          <a:xfrm>
            <a:off x="82296" y="754380"/>
            <a:ext cx="836676" cy="411480"/>
          </a:xfrm>
          <a:prstGeom prst="rect">
            <a:avLst/>
          </a:prstGeom>
          <a:solidFill>
            <a:srgbClr val="2D7D52"/>
          </a:solidFill>
          <a:ln w="12700">
            <a:solidFill>
              <a:srgbClr val="2D7D52"/>
            </a:solidFill>
            <a:prstDash val="solid"/>
          </a:ln>
        </p:spPr>
        <p:txBody>
          <a:bodyPr/>
          <a:lstStyle/>
          <a:p>
            <a:endParaRPr lang="fr-CA" sz="1350"/>
          </a:p>
        </p:txBody>
      </p:sp>
      <p:sp>
        <p:nvSpPr>
          <p:cNvPr id="7" name="Text 5">
            <a:extLst>
              <a:ext uri="{FF2B5EF4-FFF2-40B4-BE49-F238E27FC236}">
                <a16:creationId xmlns:a16="http://schemas.microsoft.com/office/drawing/2014/main" id="{C70771CF-05A7-2998-B026-F3F64EB2804A}"/>
              </a:ext>
            </a:extLst>
          </p:cNvPr>
          <p:cNvSpPr/>
          <p:nvPr/>
        </p:nvSpPr>
        <p:spPr>
          <a:xfrm>
            <a:off x="82296" y="754380"/>
            <a:ext cx="836676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7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Florissant</a:t>
            </a:r>
            <a:endParaRPr lang="en-US" sz="750" dirty="0"/>
          </a:p>
        </p:txBody>
      </p:sp>
      <p:sp>
        <p:nvSpPr>
          <p:cNvPr id="8" name="Shape 6">
            <a:extLst>
              <a:ext uri="{FF2B5EF4-FFF2-40B4-BE49-F238E27FC236}">
                <a16:creationId xmlns:a16="http://schemas.microsoft.com/office/drawing/2014/main" id="{24C7AA50-BA8B-5CF5-E507-4D7DA65DE549}"/>
              </a:ext>
            </a:extLst>
          </p:cNvPr>
          <p:cNvSpPr/>
          <p:nvPr/>
        </p:nvSpPr>
        <p:spPr>
          <a:xfrm>
            <a:off x="82296" y="1200150"/>
            <a:ext cx="836676" cy="411480"/>
          </a:xfrm>
          <a:prstGeom prst="rect">
            <a:avLst/>
          </a:prstGeom>
          <a:solidFill>
            <a:srgbClr val="2E8B8B"/>
          </a:solidFill>
          <a:ln w="12700">
            <a:solidFill>
              <a:srgbClr val="2E8B8B"/>
            </a:solidFill>
            <a:prstDash val="solid"/>
          </a:ln>
        </p:spPr>
        <p:txBody>
          <a:bodyPr/>
          <a:lstStyle/>
          <a:p>
            <a:endParaRPr lang="fr-CA" sz="1350"/>
          </a:p>
        </p:txBody>
      </p:sp>
      <p:sp>
        <p:nvSpPr>
          <p:cNvPr id="9" name="Text 7">
            <a:extLst>
              <a:ext uri="{FF2B5EF4-FFF2-40B4-BE49-F238E27FC236}">
                <a16:creationId xmlns:a16="http://schemas.microsoft.com/office/drawing/2014/main" id="{64EC60A2-0B0B-9662-C24C-F97C1BD2EC59}"/>
              </a:ext>
            </a:extLst>
          </p:cNvPr>
          <p:cNvSpPr/>
          <p:nvPr/>
        </p:nvSpPr>
        <p:spPr>
          <a:xfrm>
            <a:off x="82296" y="1200150"/>
            <a:ext cx="836676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7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Bon</a:t>
            </a:r>
            <a:endParaRPr lang="en-US" sz="750" dirty="0"/>
          </a:p>
        </p:txBody>
      </p:sp>
      <p:sp>
        <p:nvSpPr>
          <p:cNvPr id="10" name="Shape 8">
            <a:extLst>
              <a:ext uri="{FF2B5EF4-FFF2-40B4-BE49-F238E27FC236}">
                <a16:creationId xmlns:a16="http://schemas.microsoft.com/office/drawing/2014/main" id="{B167C3FD-D974-8699-D429-1C0F25327A9A}"/>
              </a:ext>
            </a:extLst>
          </p:cNvPr>
          <p:cNvSpPr/>
          <p:nvPr/>
        </p:nvSpPr>
        <p:spPr>
          <a:xfrm>
            <a:off x="82296" y="1645920"/>
            <a:ext cx="836676" cy="411480"/>
          </a:xfrm>
          <a:prstGeom prst="rect">
            <a:avLst/>
          </a:prstGeom>
          <a:solidFill>
            <a:srgbClr val="B8860B"/>
          </a:solidFill>
          <a:ln w="12700">
            <a:solidFill>
              <a:srgbClr val="B8860B"/>
            </a:solidFill>
            <a:prstDash val="solid"/>
          </a:ln>
        </p:spPr>
        <p:txBody>
          <a:bodyPr/>
          <a:lstStyle/>
          <a:p>
            <a:endParaRPr lang="fr-CA" sz="1350"/>
          </a:p>
        </p:txBody>
      </p:sp>
      <p:sp>
        <p:nvSpPr>
          <p:cNvPr id="11" name="Text 9">
            <a:extLst>
              <a:ext uri="{FF2B5EF4-FFF2-40B4-BE49-F238E27FC236}">
                <a16:creationId xmlns:a16="http://schemas.microsoft.com/office/drawing/2014/main" id="{062A890B-2F79-DAEC-AE53-B9F836A0C39D}"/>
              </a:ext>
            </a:extLst>
          </p:cNvPr>
          <p:cNvSpPr/>
          <p:nvPr/>
        </p:nvSpPr>
        <p:spPr>
          <a:xfrm>
            <a:off x="82296" y="1645920"/>
            <a:ext cx="836676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7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Moyen</a:t>
            </a:r>
            <a:endParaRPr lang="en-US" sz="750" dirty="0"/>
          </a:p>
        </p:txBody>
      </p:sp>
      <p:sp>
        <p:nvSpPr>
          <p:cNvPr id="12" name="Shape 10">
            <a:extLst>
              <a:ext uri="{FF2B5EF4-FFF2-40B4-BE49-F238E27FC236}">
                <a16:creationId xmlns:a16="http://schemas.microsoft.com/office/drawing/2014/main" id="{3144B98D-A2CD-64CC-E5AA-6F1C67B8483F}"/>
              </a:ext>
            </a:extLst>
          </p:cNvPr>
          <p:cNvSpPr/>
          <p:nvPr/>
        </p:nvSpPr>
        <p:spPr>
          <a:xfrm>
            <a:off x="82296" y="2091690"/>
            <a:ext cx="836676" cy="411480"/>
          </a:xfrm>
          <a:prstGeom prst="rect">
            <a:avLst/>
          </a:prstGeom>
          <a:solidFill>
            <a:srgbClr val="C0522A"/>
          </a:solidFill>
          <a:ln w="12700">
            <a:solidFill>
              <a:srgbClr val="C0522A"/>
            </a:solidFill>
            <a:prstDash val="solid"/>
          </a:ln>
        </p:spPr>
        <p:txBody>
          <a:bodyPr/>
          <a:lstStyle/>
          <a:p>
            <a:endParaRPr lang="fr-CA" sz="1350"/>
          </a:p>
        </p:txBody>
      </p:sp>
      <p:sp>
        <p:nvSpPr>
          <p:cNvPr id="13" name="Text 11">
            <a:extLst>
              <a:ext uri="{FF2B5EF4-FFF2-40B4-BE49-F238E27FC236}">
                <a16:creationId xmlns:a16="http://schemas.microsoft.com/office/drawing/2014/main" id="{B40BFC81-435B-E5DD-F559-C9CEDAA09028}"/>
              </a:ext>
            </a:extLst>
          </p:cNvPr>
          <p:cNvSpPr/>
          <p:nvPr/>
        </p:nvSpPr>
        <p:spPr>
          <a:xfrm>
            <a:off x="82296" y="2091690"/>
            <a:ext cx="836676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7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Difficile</a:t>
            </a:r>
            <a:endParaRPr lang="en-US" sz="750" dirty="0"/>
          </a:p>
        </p:txBody>
      </p:sp>
      <p:sp>
        <p:nvSpPr>
          <p:cNvPr id="14" name="Shape 12">
            <a:extLst>
              <a:ext uri="{FF2B5EF4-FFF2-40B4-BE49-F238E27FC236}">
                <a16:creationId xmlns:a16="http://schemas.microsoft.com/office/drawing/2014/main" id="{B621CB9B-C8FE-2AF1-98E5-60C67E59769A}"/>
              </a:ext>
            </a:extLst>
          </p:cNvPr>
          <p:cNvSpPr/>
          <p:nvPr/>
        </p:nvSpPr>
        <p:spPr>
          <a:xfrm>
            <a:off x="82296" y="2537460"/>
            <a:ext cx="836676" cy="411480"/>
          </a:xfrm>
          <a:prstGeom prst="rect">
            <a:avLst/>
          </a:prstGeom>
          <a:solidFill>
            <a:srgbClr val="5B3A8A"/>
          </a:solidFill>
          <a:ln w="12700">
            <a:solidFill>
              <a:srgbClr val="5B3A8A"/>
            </a:solidFill>
            <a:prstDash val="solid"/>
          </a:ln>
        </p:spPr>
        <p:txBody>
          <a:bodyPr/>
          <a:lstStyle/>
          <a:p>
            <a:endParaRPr lang="fr-CA" sz="1350"/>
          </a:p>
        </p:txBody>
      </p:sp>
      <p:sp>
        <p:nvSpPr>
          <p:cNvPr id="15" name="Text 13">
            <a:extLst>
              <a:ext uri="{FF2B5EF4-FFF2-40B4-BE49-F238E27FC236}">
                <a16:creationId xmlns:a16="http://schemas.microsoft.com/office/drawing/2014/main" id="{8F260DD8-AACF-551E-611B-A55BED739008}"/>
              </a:ext>
            </a:extLst>
          </p:cNvPr>
          <p:cNvSpPr/>
          <p:nvPr/>
        </p:nvSpPr>
        <p:spPr>
          <a:xfrm>
            <a:off x="82296" y="2537460"/>
            <a:ext cx="836676" cy="41148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algn="ctr"/>
            <a:r>
              <a:rPr lang="en-US" sz="75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Trouble de santé </a:t>
            </a:r>
            <a:endParaRPr lang="en-US" sz="750" dirty="0"/>
          </a:p>
          <a:p>
            <a:pPr algn="ctr"/>
            <a:r>
              <a:rPr lang="en-US" sz="7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mental</a:t>
            </a:r>
            <a:endParaRPr lang="en-US" sz="750" dirty="0"/>
          </a:p>
        </p:txBody>
      </p:sp>
      <p:sp>
        <p:nvSpPr>
          <p:cNvPr id="16" name="Shape 14">
            <a:extLst>
              <a:ext uri="{FF2B5EF4-FFF2-40B4-BE49-F238E27FC236}">
                <a16:creationId xmlns:a16="http://schemas.microsoft.com/office/drawing/2014/main" id="{3B3EDB33-E2D8-0642-6A24-E49846917FAC}"/>
              </a:ext>
            </a:extLst>
          </p:cNvPr>
          <p:cNvSpPr/>
          <p:nvPr/>
        </p:nvSpPr>
        <p:spPr>
          <a:xfrm>
            <a:off x="82296" y="3003804"/>
            <a:ext cx="836676" cy="356616"/>
          </a:xfrm>
          <a:prstGeom prst="rect">
            <a:avLst/>
          </a:prstGeom>
          <a:solidFill>
            <a:srgbClr val="A07800"/>
          </a:solidFill>
          <a:ln w="12700">
            <a:solidFill>
              <a:srgbClr val="A07800"/>
            </a:solidFill>
            <a:prstDash val="solid"/>
          </a:ln>
        </p:spPr>
        <p:txBody>
          <a:bodyPr lIns="91440" tIns="45720" rIns="91440" bIns="45720" anchor="t"/>
          <a:lstStyle/>
          <a:p>
            <a:endParaRPr lang="fr-CA" sz="1350" dirty="0">
              <a:ea typeface="Calibri"/>
              <a:cs typeface="Calibri"/>
            </a:endParaRPr>
          </a:p>
        </p:txBody>
      </p:sp>
      <p:sp>
        <p:nvSpPr>
          <p:cNvPr id="17" name="Text 15">
            <a:extLst>
              <a:ext uri="{FF2B5EF4-FFF2-40B4-BE49-F238E27FC236}">
                <a16:creationId xmlns:a16="http://schemas.microsoft.com/office/drawing/2014/main" id="{410054DE-1EB2-3709-7421-C39306166691}"/>
              </a:ext>
            </a:extLst>
          </p:cNvPr>
          <p:cNvSpPr/>
          <p:nvPr/>
        </p:nvSpPr>
        <p:spPr>
          <a:xfrm>
            <a:off x="82296" y="3003804"/>
            <a:ext cx="836676" cy="3566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825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≠ DISTINCT</a:t>
            </a:r>
            <a:endParaRPr lang="en-US" sz="825" dirty="0"/>
          </a:p>
        </p:txBody>
      </p:sp>
      <p:sp>
        <p:nvSpPr>
          <p:cNvPr id="18" name="Text 16">
            <a:extLst>
              <a:ext uri="{FF2B5EF4-FFF2-40B4-BE49-F238E27FC236}">
                <a16:creationId xmlns:a16="http://schemas.microsoft.com/office/drawing/2014/main" id="{5AF637E5-85B0-BB0C-5697-C19303BEEB19}"/>
              </a:ext>
            </a:extLst>
          </p:cNvPr>
          <p:cNvSpPr/>
          <p:nvPr/>
        </p:nvSpPr>
        <p:spPr>
          <a:xfrm>
            <a:off x="82296" y="3394710"/>
            <a:ext cx="836676" cy="288036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algn="ctr"/>
            <a:r>
              <a:rPr lang="en-US" sz="600" i="1">
                <a:solidFill>
                  <a:srgbClr val="4A5568"/>
                </a:solidFill>
                <a:latin typeface="Calibri"/>
                <a:ea typeface="Calibri"/>
                <a:cs typeface="Calibri"/>
              </a:rPr>
              <a:t>De la santé mental</a:t>
            </a:r>
            <a:endParaRPr lang="fr-FR">
              <a:latin typeface="Calibri"/>
              <a:ea typeface="Calibri"/>
              <a:cs typeface="Calibri"/>
            </a:endParaRPr>
          </a:p>
        </p:txBody>
      </p:sp>
      <p:sp>
        <p:nvSpPr>
          <p:cNvPr id="19" name="Shape 17">
            <a:extLst>
              <a:ext uri="{FF2B5EF4-FFF2-40B4-BE49-F238E27FC236}">
                <a16:creationId xmlns:a16="http://schemas.microsoft.com/office/drawing/2014/main" id="{ABB547E5-4A62-56A6-3BDA-9BCC3D09C9CC}"/>
              </a:ext>
            </a:extLst>
          </p:cNvPr>
          <p:cNvSpPr/>
          <p:nvPr/>
        </p:nvSpPr>
        <p:spPr>
          <a:xfrm>
            <a:off x="960120" y="493776"/>
            <a:ext cx="27432" cy="4354830"/>
          </a:xfrm>
          <a:prstGeom prst="rect">
            <a:avLst/>
          </a:prstGeom>
          <a:solidFill>
            <a:srgbClr val="BBCDD8"/>
          </a:solidFill>
          <a:ln w="12700">
            <a:solidFill>
              <a:srgbClr val="BBCDD8"/>
            </a:solidFill>
            <a:prstDash val="solid"/>
          </a:ln>
        </p:spPr>
        <p:txBody>
          <a:bodyPr/>
          <a:lstStyle/>
          <a:p>
            <a:endParaRPr lang="fr-CA" sz="1350"/>
          </a:p>
        </p:txBody>
      </p:sp>
      <p:sp>
        <p:nvSpPr>
          <p:cNvPr id="20" name="Shape 18">
            <a:extLst>
              <a:ext uri="{FF2B5EF4-FFF2-40B4-BE49-F238E27FC236}">
                <a16:creationId xmlns:a16="http://schemas.microsoft.com/office/drawing/2014/main" id="{2C7F1201-6E03-57DA-1DC2-53D2B71835E5}"/>
              </a:ext>
            </a:extLst>
          </p:cNvPr>
          <p:cNvSpPr/>
          <p:nvPr/>
        </p:nvSpPr>
        <p:spPr>
          <a:xfrm>
            <a:off x="1200150" y="754380"/>
            <a:ext cx="7269480" cy="3909060"/>
          </a:xfrm>
          <a:prstGeom prst="ellipse">
            <a:avLst/>
          </a:prstGeom>
          <a:solidFill>
            <a:srgbClr val="5B3A8A">
              <a:alpha val="20000"/>
            </a:srgbClr>
          </a:solidFill>
          <a:ln w="38100">
            <a:solidFill>
              <a:srgbClr val="5B3A8A"/>
            </a:solidFill>
            <a:prstDash val="solid"/>
          </a:ln>
        </p:spPr>
        <p:txBody>
          <a:bodyPr/>
          <a:lstStyle/>
          <a:p>
            <a:endParaRPr lang="fr-CA" sz="1350"/>
          </a:p>
        </p:txBody>
      </p:sp>
      <p:sp>
        <p:nvSpPr>
          <p:cNvPr id="21" name="Shape 19">
            <a:extLst>
              <a:ext uri="{FF2B5EF4-FFF2-40B4-BE49-F238E27FC236}">
                <a16:creationId xmlns:a16="http://schemas.microsoft.com/office/drawing/2014/main" id="{3873DD77-C1A4-B4AC-8378-C28CBBC786F5}"/>
              </a:ext>
            </a:extLst>
          </p:cNvPr>
          <p:cNvSpPr/>
          <p:nvPr/>
        </p:nvSpPr>
        <p:spPr>
          <a:xfrm>
            <a:off x="2160270" y="1268730"/>
            <a:ext cx="5349240" cy="2880360"/>
          </a:xfrm>
          <a:prstGeom prst="ellipse">
            <a:avLst/>
          </a:prstGeom>
          <a:solidFill>
            <a:srgbClr val="2E6DA4">
              <a:alpha val="24000"/>
            </a:srgbClr>
          </a:solidFill>
          <a:ln w="38100">
            <a:solidFill>
              <a:srgbClr val="2E6DA4"/>
            </a:solidFill>
            <a:prstDash val="solid"/>
          </a:ln>
        </p:spPr>
        <p:txBody>
          <a:bodyPr/>
          <a:lstStyle/>
          <a:p>
            <a:endParaRPr lang="fr-CA" sz="1350"/>
          </a:p>
        </p:txBody>
      </p:sp>
      <p:sp>
        <p:nvSpPr>
          <p:cNvPr id="22" name="Shape 20">
            <a:extLst>
              <a:ext uri="{FF2B5EF4-FFF2-40B4-BE49-F238E27FC236}">
                <a16:creationId xmlns:a16="http://schemas.microsoft.com/office/drawing/2014/main" id="{8097DCE1-6827-D17B-5707-03404F3756B7}"/>
              </a:ext>
            </a:extLst>
          </p:cNvPr>
          <p:cNvSpPr/>
          <p:nvPr/>
        </p:nvSpPr>
        <p:spPr>
          <a:xfrm>
            <a:off x="3086100" y="1783080"/>
            <a:ext cx="3497580" cy="1851660"/>
          </a:xfrm>
          <a:prstGeom prst="ellipse">
            <a:avLst/>
          </a:prstGeom>
          <a:solidFill>
            <a:srgbClr val="2D7D52">
              <a:alpha val="28000"/>
            </a:srgbClr>
          </a:solidFill>
          <a:ln w="38100">
            <a:solidFill>
              <a:srgbClr val="2D7D52"/>
            </a:solidFill>
            <a:prstDash val="solid"/>
          </a:ln>
        </p:spPr>
        <p:txBody>
          <a:bodyPr/>
          <a:lstStyle/>
          <a:p>
            <a:endParaRPr lang="fr-CA" sz="1350"/>
          </a:p>
        </p:txBody>
      </p:sp>
      <p:sp>
        <p:nvSpPr>
          <p:cNvPr id="23" name="Shape 21">
            <a:extLst>
              <a:ext uri="{FF2B5EF4-FFF2-40B4-BE49-F238E27FC236}">
                <a16:creationId xmlns:a16="http://schemas.microsoft.com/office/drawing/2014/main" id="{7D3B96DC-E90E-1C24-CFAD-4D14B7D8F36C}"/>
              </a:ext>
            </a:extLst>
          </p:cNvPr>
          <p:cNvSpPr/>
          <p:nvPr/>
        </p:nvSpPr>
        <p:spPr>
          <a:xfrm>
            <a:off x="4046220" y="2297430"/>
            <a:ext cx="1577340" cy="822960"/>
          </a:xfrm>
          <a:prstGeom prst="ellipse">
            <a:avLst/>
          </a:prstGeom>
          <a:solidFill>
            <a:srgbClr val="016272">
              <a:alpha val="60000"/>
            </a:srgbClr>
          </a:solidFill>
          <a:ln w="38100">
            <a:solidFill>
              <a:srgbClr val="016272"/>
            </a:solidFill>
            <a:prstDash val="solid"/>
          </a:ln>
        </p:spPr>
        <p:txBody>
          <a:bodyPr/>
          <a:lstStyle/>
          <a:p>
            <a:endParaRPr lang="fr-CA" sz="1350"/>
          </a:p>
        </p:txBody>
      </p:sp>
      <p:sp>
        <p:nvSpPr>
          <p:cNvPr id="24" name="Shape 22">
            <a:extLst>
              <a:ext uri="{FF2B5EF4-FFF2-40B4-BE49-F238E27FC236}">
                <a16:creationId xmlns:a16="http://schemas.microsoft.com/office/drawing/2014/main" id="{016D9587-3B95-9FA9-B52D-013E465E8357}"/>
              </a:ext>
            </a:extLst>
          </p:cNvPr>
          <p:cNvSpPr/>
          <p:nvPr/>
        </p:nvSpPr>
        <p:spPr>
          <a:xfrm>
            <a:off x="4670298" y="2400300"/>
            <a:ext cx="329184" cy="329184"/>
          </a:xfrm>
          <a:prstGeom prst="ellipse">
            <a:avLst/>
          </a:prstGeom>
          <a:solidFill>
            <a:srgbClr val="FFFFFF"/>
          </a:solidFill>
          <a:ln w="25400">
            <a:solidFill>
              <a:srgbClr val="016272"/>
            </a:solidFill>
            <a:prstDash val="solid"/>
          </a:ln>
        </p:spPr>
        <p:txBody>
          <a:bodyPr/>
          <a:lstStyle/>
          <a:p>
            <a:endParaRPr lang="fr-CA" sz="1350"/>
          </a:p>
        </p:txBody>
      </p:sp>
      <p:sp>
        <p:nvSpPr>
          <p:cNvPr id="25" name="Shape 23">
            <a:extLst>
              <a:ext uri="{FF2B5EF4-FFF2-40B4-BE49-F238E27FC236}">
                <a16:creationId xmlns:a16="http://schemas.microsoft.com/office/drawing/2014/main" id="{4D667495-5D3C-7538-849E-57B347AB6DF3}"/>
              </a:ext>
            </a:extLst>
          </p:cNvPr>
          <p:cNvSpPr/>
          <p:nvPr/>
        </p:nvSpPr>
        <p:spPr>
          <a:xfrm>
            <a:off x="4697730" y="2756916"/>
            <a:ext cx="274320" cy="246888"/>
          </a:xfrm>
          <a:prstGeom prst="rect">
            <a:avLst/>
          </a:prstGeom>
          <a:solidFill>
            <a:srgbClr val="FFFFFF"/>
          </a:solidFill>
          <a:ln w="25400">
            <a:solidFill>
              <a:srgbClr val="016272"/>
            </a:solidFill>
            <a:prstDash val="solid"/>
          </a:ln>
        </p:spPr>
        <p:txBody>
          <a:bodyPr/>
          <a:lstStyle/>
          <a:p>
            <a:endParaRPr lang="fr-CA" sz="1350"/>
          </a:p>
        </p:txBody>
      </p:sp>
      <p:sp>
        <p:nvSpPr>
          <p:cNvPr id="26" name="Shape 24">
            <a:extLst>
              <a:ext uri="{FF2B5EF4-FFF2-40B4-BE49-F238E27FC236}">
                <a16:creationId xmlns:a16="http://schemas.microsoft.com/office/drawing/2014/main" id="{89DAA893-9DC2-5562-F9D7-B036216508B5}"/>
              </a:ext>
            </a:extLst>
          </p:cNvPr>
          <p:cNvSpPr/>
          <p:nvPr/>
        </p:nvSpPr>
        <p:spPr>
          <a:xfrm rot="2700000">
            <a:off x="4511192" y="1688440"/>
            <a:ext cx="338786" cy="338786"/>
          </a:xfrm>
          <a:prstGeom prst="rect">
            <a:avLst/>
          </a:prstGeom>
          <a:solidFill>
            <a:srgbClr val="2D7D52"/>
          </a:solidFill>
          <a:ln w="6350">
            <a:solidFill>
              <a:srgbClr val="111820"/>
            </a:solidFill>
            <a:prstDash val="solid"/>
          </a:ln>
        </p:spPr>
        <p:txBody>
          <a:bodyPr/>
          <a:lstStyle/>
          <a:p>
            <a:endParaRPr lang="fr-CA" sz="1350"/>
          </a:p>
        </p:txBody>
      </p:sp>
      <p:sp>
        <p:nvSpPr>
          <p:cNvPr id="27" name="Shape 25">
            <a:extLst>
              <a:ext uri="{FF2B5EF4-FFF2-40B4-BE49-F238E27FC236}">
                <a16:creationId xmlns:a16="http://schemas.microsoft.com/office/drawing/2014/main" id="{F9ACA148-7DA2-2B8D-1CA0-CCCD4599B817}"/>
              </a:ext>
            </a:extLst>
          </p:cNvPr>
          <p:cNvSpPr/>
          <p:nvPr/>
        </p:nvSpPr>
        <p:spPr>
          <a:xfrm>
            <a:off x="4457700" y="1920240"/>
            <a:ext cx="445770" cy="289751"/>
          </a:xfrm>
          <a:prstGeom prst="rect">
            <a:avLst/>
          </a:prstGeom>
          <a:solidFill>
            <a:srgbClr val="C8EDDA"/>
          </a:solidFill>
          <a:ln w="8890">
            <a:solidFill>
              <a:srgbClr val="111820"/>
            </a:solidFill>
            <a:prstDash val="solid"/>
          </a:ln>
        </p:spPr>
        <p:txBody>
          <a:bodyPr/>
          <a:lstStyle/>
          <a:p>
            <a:endParaRPr lang="fr-CA" sz="1350"/>
          </a:p>
        </p:txBody>
      </p:sp>
      <p:sp>
        <p:nvSpPr>
          <p:cNvPr id="28" name="Shape 26">
            <a:extLst>
              <a:ext uri="{FF2B5EF4-FFF2-40B4-BE49-F238E27FC236}">
                <a16:creationId xmlns:a16="http://schemas.microsoft.com/office/drawing/2014/main" id="{7A20BACF-AC07-FEC7-02ED-04555F5A78D0}"/>
              </a:ext>
            </a:extLst>
          </p:cNvPr>
          <p:cNvSpPr/>
          <p:nvPr/>
        </p:nvSpPr>
        <p:spPr>
          <a:xfrm>
            <a:off x="4622635" y="2047731"/>
            <a:ext cx="115901" cy="162260"/>
          </a:xfrm>
          <a:prstGeom prst="rect">
            <a:avLst/>
          </a:prstGeom>
          <a:solidFill>
            <a:srgbClr val="111820">
              <a:alpha val="45000"/>
            </a:srgbClr>
          </a:solidFill>
          <a:ln w="3810">
            <a:solidFill>
              <a:srgbClr val="111820"/>
            </a:solidFill>
            <a:prstDash val="solid"/>
          </a:ln>
        </p:spPr>
        <p:txBody>
          <a:bodyPr/>
          <a:lstStyle/>
          <a:p>
            <a:endParaRPr lang="fr-CA" sz="1350"/>
          </a:p>
        </p:txBody>
      </p:sp>
      <p:sp>
        <p:nvSpPr>
          <p:cNvPr id="29" name="Shape 27">
            <a:extLst>
              <a:ext uri="{FF2B5EF4-FFF2-40B4-BE49-F238E27FC236}">
                <a16:creationId xmlns:a16="http://schemas.microsoft.com/office/drawing/2014/main" id="{4A110741-08EF-E644-1240-8D0998E814F4}"/>
              </a:ext>
            </a:extLst>
          </p:cNvPr>
          <p:cNvSpPr/>
          <p:nvPr/>
        </p:nvSpPr>
        <p:spPr>
          <a:xfrm rot="2700000">
            <a:off x="5463083" y="1758392"/>
            <a:ext cx="286664" cy="286664"/>
          </a:xfrm>
          <a:prstGeom prst="rect">
            <a:avLst/>
          </a:prstGeom>
          <a:solidFill>
            <a:srgbClr val="2D7D52"/>
          </a:solidFill>
          <a:ln w="6350">
            <a:solidFill>
              <a:srgbClr val="111820"/>
            </a:solidFill>
            <a:prstDash val="solid"/>
          </a:ln>
        </p:spPr>
        <p:txBody>
          <a:bodyPr/>
          <a:lstStyle/>
          <a:p>
            <a:endParaRPr lang="fr-CA" sz="1350"/>
          </a:p>
        </p:txBody>
      </p:sp>
      <p:sp>
        <p:nvSpPr>
          <p:cNvPr id="30" name="Shape 28">
            <a:extLst>
              <a:ext uri="{FF2B5EF4-FFF2-40B4-BE49-F238E27FC236}">
                <a16:creationId xmlns:a16="http://schemas.microsoft.com/office/drawing/2014/main" id="{EF6C6B01-EC0A-A8C9-229E-9DBAC69E25C8}"/>
              </a:ext>
            </a:extLst>
          </p:cNvPr>
          <p:cNvSpPr/>
          <p:nvPr/>
        </p:nvSpPr>
        <p:spPr>
          <a:xfrm>
            <a:off x="5417820" y="1954530"/>
            <a:ext cx="377190" cy="245174"/>
          </a:xfrm>
          <a:prstGeom prst="rect">
            <a:avLst/>
          </a:prstGeom>
          <a:solidFill>
            <a:srgbClr val="E8F8EE"/>
          </a:solidFill>
          <a:ln w="8890">
            <a:solidFill>
              <a:srgbClr val="111820"/>
            </a:solidFill>
            <a:prstDash val="solid"/>
          </a:ln>
        </p:spPr>
        <p:txBody>
          <a:bodyPr/>
          <a:lstStyle/>
          <a:p>
            <a:endParaRPr lang="fr-CA" sz="1350"/>
          </a:p>
        </p:txBody>
      </p:sp>
      <p:sp>
        <p:nvSpPr>
          <p:cNvPr id="31" name="Shape 29">
            <a:extLst>
              <a:ext uri="{FF2B5EF4-FFF2-40B4-BE49-F238E27FC236}">
                <a16:creationId xmlns:a16="http://schemas.microsoft.com/office/drawing/2014/main" id="{138FA72F-A39D-FFC2-2E35-818BA63844A9}"/>
              </a:ext>
            </a:extLst>
          </p:cNvPr>
          <p:cNvSpPr/>
          <p:nvPr/>
        </p:nvSpPr>
        <p:spPr>
          <a:xfrm>
            <a:off x="5557381" y="2062407"/>
            <a:ext cx="98069" cy="137297"/>
          </a:xfrm>
          <a:prstGeom prst="rect">
            <a:avLst/>
          </a:prstGeom>
          <a:solidFill>
            <a:srgbClr val="111820">
              <a:alpha val="45000"/>
            </a:srgbClr>
          </a:solidFill>
          <a:ln w="3810">
            <a:solidFill>
              <a:srgbClr val="111820"/>
            </a:solidFill>
            <a:prstDash val="solid"/>
          </a:ln>
        </p:spPr>
        <p:txBody>
          <a:bodyPr/>
          <a:lstStyle/>
          <a:p>
            <a:endParaRPr lang="fr-CA" sz="1350"/>
          </a:p>
        </p:txBody>
      </p:sp>
      <p:sp>
        <p:nvSpPr>
          <p:cNvPr id="32" name="Shape 30">
            <a:extLst>
              <a:ext uri="{FF2B5EF4-FFF2-40B4-BE49-F238E27FC236}">
                <a16:creationId xmlns:a16="http://schemas.microsoft.com/office/drawing/2014/main" id="{DEF75852-46B9-62E7-5B31-1CD32A29C92A}"/>
              </a:ext>
            </a:extLst>
          </p:cNvPr>
          <p:cNvSpPr/>
          <p:nvPr/>
        </p:nvSpPr>
        <p:spPr>
          <a:xfrm rot="2700000">
            <a:off x="3231765" y="2146280"/>
            <a:ext cx="271028" cy="271028"/>
          </a:xfrm>
          <a:prstGeom prst="rect">
            <a:avLst/>
          </a:prstGeom>
          <a:solidFill>
            <a:srgbClr val="2E6DA4"/>
          </a:solidFill>
          <a:ln w="6350">
            <a:solidFill>
              <a:srgbClr val="111820"/>
            </a:solidFill>
            <a:prstDash val="solid"/>
          </a:ln>
        </p:spPr>
        <p:txBody>
          <a:bodyPr/>
          <a:lstStyle/>
          <a:p>
            <a:endParaRPr lang="fr-CA" sz="1350"/>
          </a:p>
        </p:txBody>
      </p:sp>
      <p:sp>
        <p:nvSpPr>
          <p:cNvPr id="33" name="Shape 31">
            <a:extLst>
              <a:ext uri="{FF2B5EF4-FFF2-40B4-BE49-F238E27FC236}">
                <a16:creationId xmlns:a16="http://schemas.microsoft.com/office/drawing/2014/main" id="{04BF91EE-44D3-6FD3-8AF4-AB212CFA4B1D}"/>
              </a:ext>
            </a:extLst>
          </p:cNvPr>
          <p:cNvSpPr/>
          <p:nvPr/>
        </p:nvSpPr>
        <p:spPr>
          <a:xfrm>
            <a:off x="3188970" y="2331721"/>
            <a:ext cx="356616" cy="231800"/>
          </a:xfrm>
          <a:prstGeom prst="rect">
            <a:avLst/>
          </a:prstGeom>
          <a:solidFill>
            <a:srgbClr val="C5DCF0"/>
          </a:solidFill>
          <a:ln w="8890">
            <a:solidFill>
              <a:srgbClr val="111820"/>
            </a:solidFill>
            <a:prstDash val="solid"/>
          </a:ln>
        </p:spPr>
        <p:txBody>
          <a:bodyPr/>
          <a:lstStyle/>
          <a:p>
            <a:endParaRPr lang="fr-CA" sz="1350"/>
          </a:p>
        </p:txBody>
      </p:sp>
      <p:sp>
        <p:nvSpPr>
          <p:cNvPr id="34" name="Shape 32">
            <a:extLst>
              <a:ext uri="{FF2B5EF4-FFF2-40B4-BE49-F238E27FC236}">
                <a16:creationId xmlns:a16="http://schemas.microsoft.com/office/drawing/2014/main" id="{B03B869E-7ED9-3242-5610-35CD069871F8}"/>
              </a:ext>
            </a:extLst>
          </p:cNvPr>
          <p:cNvSpPr/>
          <p:nvPr/>
        </p:nvSpPr>
        <p:spPr>
          <a:xfrm>
            <a:off x="3320919" y="2433712"/>
            <a:ext cx="92720" cy="129809"/>
          </a:xfrm>
          <a:prstGeom prst="rect">
            <a:avLst/>
          </a:prstGeom>
          <a:solidFill>
            <a:srgbClr val="111820">
              <a:alpha val="45000"/>
            </a:srgbClr>
          </a:solidFill>
          <a:ln w="3810">
            <a:solidFill>
              <a:srgbClr val="111820"/>
            </a:solidFill>
            <a:prstDash val="solid"/>
          </a:ln>
        </p:spPr>
        <p:txBody>
          <a:bodyPr/>
          <a:lstStyle/>
          <a:p>
            <a:endParaRPr lang="fr-CA" sz="1350"/>
          </a:p>
        </p:txBody>
      </p:sp>
      <p:sp>
        <p:nvSpPr>
          <p:cNvPr id="35" name="Shape 33">
            <a:extLst>
              <a:ext uri="{FF2B5EF4-FFF2-40B4-BE49-F238E27FC236}">
                <a16:creationId xmlns:a16="http://schemas.microsoft.com/office/drawing/2014/main" id="{5C8D9798-E991-3BE7-618E-FF562EB587B5}"/>
              </a:ext>
            </a:extLst>
          </p:cNvPr>
          <p:cNvSpPr/>
          <p:nvPr/>
        </p:nvSpPr>
        <p:spPr>
          <a:xfrm rot="2700000">
            <a:off x="6451732" y="2263415"/>
            <a:ext cx="250180" cy="250180"/>
          </a:xfrm>
          <a:prstGeom prst="rect">
            <a:avLst/>
          </a:prstGeom>
          <a:solidFill>
            <a:srgbClr val="2E6DA4"/>
          </a:solidFill>
          <a:ln w="6350">
            <a:solidFill>
              <a:srgbClr val="111820"/>
            </a:solidFill>
            <a:prstDash val="solid"/>
          </a:ln>
        </p:spPr>
        <p:txBody>
          <a:bodyPr/>
          <a:lstStyle/>
          <a:p>
            <a:endParaRPr lang="fr-CA" sz="1350"/>
          </a:p>
        </p:txBody>
      </p:sp>
      <p:sp>
        <p:nvSpPr>
          <p:cNvPr id="36" name="Shape 34">
            <a:extLst>
              <a:ext uri="{FF2B5EF4-FFF2-40B4-BE49-F238E27FC236}">
                <a16:creationId xmlns:a16="http://schemas.microsoft.com/office/drawing/2014/main" id="{3D22AC44-F1B2-D647-FA5A-59F5F6F7E8C1}"/>
              </a:ext>
            </a:extLst>
          </p:cNvPr>
          <p:cNvSpPr/>
          <p:nvPr/>
        </p:nvSpPr>
        <p:spPr>
          <a:xfrm>
            <a:off x="6412230" y="2434590"/>
            <a:ext cx="329184" cy="213970"/>
          </a:xfrm>
          <a:prstGeom prst="rect">
            <a:avLst/>
          </a:prstGeom>
          <a:solidFill>
            <a:srgbClr val="C5DCF0"/>
          </a:solidFill>
          <a:ln w="8890">
            <a:solidFill>
              <a:srgbClr val="111820"/>
            </a:solidFill>
            <a:prstDash val="solid"/>
          </a:ln>
        </p:spPr>
        <p:txBody>
          <a:bodyPr/>
          <a:lstStyle/>
          <a:p>
            <a:endParaRPr lang="fr-CA" sz="1350"/>
          </a:p>
        </p:txBody>
      </p:sp>
      <p:sp>
        <p:nvSpPr>
          <p:cNvPr id="37" name="Shape 35">
            <a:extLst>
              <a:ext uri="{FF2B5EF4-FFF2-40B4-BE49-F238E27FC236}">
                <a16:creationId xmlns:a16="http://schemas.microsoft.com/office/drawing/2014/main" id="{C901273B-8250-BE63-291F-96F9A2F29C03}"/>
              </a:ext>
            </a:extLst>
          </p:cNvPr>
          <p:cNvSpPr/>
          <p:nvPr/>
        </p:nvSpPr>
        <p:spPr>
          <a:xfrm>
            <a:off x="6534028" y="2528737"/>
            <a:ext cx="85588" cy="119823"/>
          </a:xfrm>
          <a:prstGeom prst="rect">
            <a:avLst/>
          </a:prstGeom>
          <a:solidFill>
            <a:srgbClr val="111820">
              <a:alpha val="45000"/>
            </a:srgbClr>
          </a:solidFill>
          <a:ln w="3810">
            <a:solidFill>
              <a:srgbClr val="111820"/>
            </a:solidFill>
            <a:prstDash val="solid"/>
          </a:ln>
        </p:spPr>
        <p:txBody>
          <a:bodyPr/>
          <a:lstStyle/>
          <a:p>
            <a:endParaRPr lang="fr-CA" sz="1350"/>
          </a:p>
        </p:txBody>
      </p:sp>
      <p:sp>
        <p:nvSpPr>
          <p:cNvPr id="38" name="Shape 36">
            <a:extLst>
              <a:ext uri="{FF2B5EF4-FFF2-40B4-BE49-F238E27FC236}">
                <a16:creationId xmlns:a16="http://schemas.microsoft.com/office/drawing/2014/main" id="{810A3BF6-02A0-57D0-D852-BA306DE6F1AD}"/>
              </a:ext>
            </a:extLst>
          </p:cNvPr>
          <p:cNvSpPr/>
          <p:nvPr/>
        </p:nvSpPr>
        <p:spPr>
          <a:xfrm rot="2700000">
            <a:off x="2467508" y="2943454"/>
            <a:ext cx="208484" cy="208484"/>
          </a:xfrm>
          <a:prstGeom prst="rect">
            <a:avLst/>
          </a:prstGeom>
          <a:solidFill>
            <a:srgbClr val="5B3A8A"/>
          </a:solidFill>
          <a:ln w="6350">
            <a:solidFill>
              <a:srgbClr val="111820"/>
            </a:solidFill>
            <a:prstDash val="solid"/>
          </a:ln>
        </p:spPr>
        <p:txBody>
          <a:bodyPr/>
          <a:lstStyle/>
          <a:p>
            <a:endParaRPr lang="fr-CA" sz="1350"/>
          </a:p>
        </p:txBody>
      </p:sp>
      <p:sp>
        <p:nvSpPr>
          <p:cNvPr id="39" name="Shape 37">
            <a:extLst>
              <a:ext uri="{FF2B5EF4-FFF2-40B4-BE49-F238E27FC236}">
                <a16:creationId xmlns:a16="http://schemas.microsoft.com/office/drawing/2014/main" id="{79889008-B6E3-377B-417D-CD58D74EF1DA}"/>
              </a:ext>
            </a:extLst>
          </p:cNvPr>
          <p:cNvSpPr/>
          <p:nvPr/>
        </p:nvSpPr>
        <p:spPr>
          <a:xfrm>
            <a:off x="2434590" y="3086100"/>
            <a:ext cx="274320" cy="178308"/>
          </a:xfrm>
          <a:prstGeom prst="rect">
            <a:avLst/>
          </a:prstGeom>
          <a:solidFill>
            <a:srgbClr val="C5DCF0"/>
          </a:solidFill>
          <a:ln w="8890">
            <a:solidFill>
              <a:srgbClr val="111820"/>
            </a:solidFill>
            <a:prstDash val="solid"/>
          </a:ln>
        </p:spPr>
        <p:txBody>
          <a:bodyPr/>
          <a:lstStyle/>
          <a:p>
            <a:endParaRPr lang="fr-CA" sz="1350"/>
          </a:p>
        </p:txBody>
      </p:sp>
      <p:sp>
        <p:nvSpPr>
          <p:cNvPr id="40" name="Shape 38">
            <a:extLst>
              <a:ext uri="{FF2B5EF4-FFF2-40B4-BE49-F238E27FC236}">
                <a16:creationId xmlns:a16="http://schemas.microsoft.com/office/drawing/2014/main" id="{174F5CCC-7B6C-3242-ABEC-0C31E2EF5070}"/>
              </a:ext>
            </a:extLst>
          </p:cNvPr>
          <p:cNvSpPr/>
          <p:nvPr/>
        </p:nvSpPr>
        <p:spPr>
          <a:xfrm>
            <a:off x="2536088" y="3164556"/>
            <a:ext cx="71324" cy="99853"/>
          </a:xfrm>
          <a:prstGeom prst="rect">
            <a:avLst/>
          </a:prstGeom>
          <a:solidFill>
            <a:srgbClr val="111820">
              <a:alpha val="45000"/>
            </a:srgbClr>
          </a:solidFill>
          <a:ln w="3810">
            <a:solidFill>
              <a:srgbClr val="111820"/>
            </a:solidFill>
            <a:prstDash val="solid"/>
          </a:ln>
        </p:spPr>
        <p:txBody>
          <a:bodyPr/>
          <a:lstStyle/>
          <a:p>
            <a:endParaRPr lang="fr-CA" sz="1350"/>
          </a:p>
        </p:txBody>
      </p:sp>
      <p:sp>
        <p:nvSpPr>
          <p:cNvPr id="41" name="Shape 39">
            <a:extLst>
              <a:ext uri="{FF2B5EF4-FFF2-40B4-BE49-F238E27FC236}">
                <a16:creationId xmlns:a16="http://schemas.microsoft.com/office/drawing/2014/main" id="{3BF1642A-6A1E-9FEC-1250-B49FAAAD59C0}"/>
              </a:ext>
            </a:extLst>
          </p:cNvPr>
          <p:cNvSpPr/>
          <p:nvPr/>
        </p:nvSpPr>
        <p:spPr>
          <a:xfrm>
            <a:off x="5280660" y="2558034"/>
            <a:ext cx="1165860" cy="260604"/>
          </a:xfrm>
          <a:prstGeom prst="roundRect">
            <a:avLst>
              <a:gd name="adj" fmla="val 21053"/>
            </a:avLst>
          </a:prstGeom>
          <a:solidFill>
            <a:srgbClr val="FFFFFF">
              <a:alpha val="80000"/>
            </a:srgbClr>
          </a:solidFill>
          <a:ln w="19050">
            <a:solidFill>
              <a:srgbClr val="016272"/>
            </a:solidFill>
            <a:prstDash val="solid"/>
          </a:ln>
        </p:spPr>
        <p:txBody>
          <a:bodyPr/>
          <a:lstStyle/>
          <a:p>
            <a:endParaRPr lang="fr-CA" sz="1350"/>
          </a:p>
        </p:txBody>
      </p:sp>
      <p:sp>
        <p:nvSpPr>
          <p:cNvPr id="42" name="Text 40">
            <a:extLst>
              <a:ext uri="{FF2B5EF4-FFF2-40B4-BE49-F238E27FC236}">
                <a16:creationId xmlns:a16="http://schemas.microsoft.com/office/drawing/2014/main" id="{88A803C2-43C8-166B-4BDB-AD6659F37018}"/>
              </a:ext>
            </a:extLst>
          </p:cNvPr>
          <p:cNvSpPr/>
          <p:nvPr/>
        </p:nvSpPr>
        <p:spPr>
          <a:xfrm>
            <a:off x="5280660" y="2558034"/>
            <a:ext cx="1165860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825" b="1" dirty="0">
                <a:solidFill>
                  <a:srgbClr val="0162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INDIVIDUEL</a:t>
            </a:r>
            <a:endParaRPr lang="en-US" sz="825" dirty="0"/>
          </a:p>
        </p:txBody>
      </p:sp>
      <p:sp>
        <p:nvSpPr>
          <p:cNvPr id="43" name="Shape 41">
            <a:extLst>
              <a:ext uri="{FF2B5EF4-FFF2-40B4-BE49-F238E27FC236}">
                <a16:creationId xmlns:a16="http://schemas.microsoft.com/office/drawing/2014/main" id="{B534CE05-187E-3191-1E58-7094DB0A299E}"/>
              </a:ext>
            </a:extLst>
          </p:cNvPr>
          <p:cNvSpPr/>
          <p:nvPr/>
        </p:nvSpPr>
        <p:spPr>
          <a:xfrm>
            <a:off x="3120390" y="1831086"/>
            <a:ext cx="1028700" cy="260604"/>
          </a:xfrm>
          <a:prstGeom prst="roundRect">
            <a:avLst>
              <a:gd name="adj" fmla="val 21053"/>
            </a:avLst>
          </a:prstGeom>
          <a:solidFill>
            <a:srgbClr val="FFFFFF">
              <a:alpha val="80000"/>
            </a:srgbClr>
          </a:solidFill>
          <a:ln w="19050">
            <a:solidFill>
              <a:srgbClr val="2D7D52"/>
            </a:solidFill>
            <a:prstDash val="solid"/>
          </a:ln>
        </p:spPr>
        <p:txBody>
          <a:bodyPr/>
          <a:lstStyle/>
          <a:p>
            <a:endParaRPr lang="fr-CA" sz="1350"/>
          </a:p>
        </p:txBody>
      </p:sp>
      <p:sp>
        <p:nvSpPr>
          <p:cNvPr id="44" name="Text 42">
            <a:extLst>
              <a:ext uri="{FF2B5EF4-FFF2-40B4-BE49-F238E27FC236}">
                <a16:creationId xmlns:a16="http://schemas.microsoft.com/office/drawing/2014/main" id="{03EB0D27-EC40-51FA-687B-C02C11CBC230}"/>
              </a:ext>
            </a:extLst>
          </p:cNvPr>
          <p:cNvSpPr/>
          <p:nvPr/>
        </p:nvSpPr>
        <p:spPr>
          <a:xfrm>
            <a:off x="3120390" y="1831086"/>
            <a:ext cx="1028700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825" b="1" dirty="0">
                <a:solidFill>
                  <a:srgbClr val="2D7D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FAMILIAL</a:t>
            </a:r>
            <a:endParaRPr lang="en-US" sz="825" dirty="0"/>
          </a:p>
        </p:txBody>
      </p:sp>
      <p:sp>
        <p:nvSpPr>
          <p:cNvPr id="45" name="Shape 43">
            <a:extLst>
              <a:ext uri="{FF2B5EF4-FFF2-40B4-BE49-F238E27FC236}">
                <a16:creationId xmlns:a16="http://schemas.microsoft.com/office/drawing/2014/main" id="{0EF01A05-C1E6-1534-69F3-7C70C552A384}"/>
              </a:ext>
            </a:extLst>
          </p:cNvPr>
          <p:cNvSpPr/>
          <p:nvPr/>
        </p:nvSpPr>
        <p:spPr>
          <a:xfrm>
            <a:off x="2194560" y="1316736"/>
            <a:ext cx="1440180" cy="260604"/>
          </a:xfrm>
          <a:prstGeom prst="roundRect">
            <a:avLst>
              <a:gd name="adj" fmla="val 21053"/>
            </a:avLst>
          </a:prstGeom>
          <a:solidFill>
            <a:srgbClr val="FFFFFF">
              <a:alpha val="80000"/>
            </a:srgbClr>
          </a:solidFill>
          <a:ln w="19050">
            <a:solidFill>
              <a:srgbClr val="2E6DA4"/>
            </a:solidFill>
            <a:prstDash val="solid"/>
          </a:ln>
        </p:spPr>
        <p:txBody>
          <a:bodyPr/>
          <a:lstStyle/>
          <a:p>
            <a:endParaRPr lang="fr-CA" sz="1350"/>
          </a:p>
        </p:txBody>
      </p:sp>
      <p:sp>
        <p:nvSpPr>
          <p:cNvPr id="46" name="Text 44">
            <a:extLst>
              <a:ext uri="{FF2B5EF4-FFF2-40B4-BE49-F238E27FC236}">
                <a16:creationId xmlns:a16="http://schemas.microsoft.com/office/drawing/2014/main" id="{8C4C20AA-E544-4853-2B0E-5CE2CCD0BCF6}"/>
              </a:ext>
            </a:extLst>
          </p:cNvPr>
          <p:cNvSpPr/>
          <p:nvPr/>
        </p:nvSpPr>
        <p:spPr>
          <a:xfrm>
            <a:off x="2194560" y="1316736"/>
            <a:ext cx="1440180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825" b="1" dirty="0">
                <a:solidFill>
                  <a:srgbClr val="2E6D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COMMUNAUTAIRE</a:t>
            </a:r>
            <a:endParaRPr lang="en-US" sz="825" dirty="0"/>
          </a:p>
        </p:txBody>
      </p:sp>
      <p:sp>
        <p:nvSpPr>
          <p:cNvPr id="47" name="Shape 45">
            <a:extLst>
              <a:ext uri="{FF2B5EF4-FFF2-40B4-BE49-F238E27FC236}">
                <a16:creationId xmlns:a16="http://schemas.microsoft.com/office/drawing/2014/main" id="{9F608C2F-E835-FC6A-8429-855D0F2973AA}"/>
              </a:ext>
            </a:extLst>
          </p:cNvPr>
          <p:cNvSpPr/>
          <p:nvPr/>
        </p:nvSpPr>
        <p:spPr>
          <a:xfrm>
            <a:off x="1268730" y="802386"/>
            <a:ext cx="1234440" cy="260604"/>
          </a:xfrm>
          <a:prstGeom prst="roundRect">
            <a:avLst>
              <a:gd name="adj" fmla="val 21053"/>
            </a:avLst>
          </a:prstGeom>
          <a:solidFill>
            <a:srgbClr val="FFFFFF">
              <a:alpha val="80000"/>
            </a:srgbClr>
          </a:solidFill>
          <a:ln w="19050">
            <a:solidFill>
              <a:srgbClr val="5B3A8A"/>
            </a:solidFill>
            <a:prstDash val="solid"/>
          </a:ln>
        </p:spPr>
        <p:txBody>
          <a:bodyPr/>
          <a:lstStyle/>
          <a:p>
            <a:endParaRPr lang="fr-CA" sz="1350"/>
          </a:p>
        </p:txBody>
      </p:sp>
      <p:sp>
        <p:nvSpPr>
          <p:cNvPr id="48" name="Text 46">
            <a:extLst>
              <a:ext uri="{FF2B5EF4-FFF2-40B4-BE49-F238E27FC236}">
                <a16:creationId xmlns:a16="http://schemas.microsoft.com/office/drawing/2014/main" id="{18533DB0-2E93-FEDD-B40F-BEE8E381BF0C}"/>
              </a:ext>
            </a:extLst>
          </p:cNvPr>
          <p:cNvSpPr/>
          <p:nvPr/>
        </p:nvSpPr>
        <p:spPr>
          <a:xfrm>
            <a:off x="1268730" y="802386"/>
            <a:ext cx="1234440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825" b="1" dirty="0">
                <a:solidFill>
                  <a:srgbClr val="5B3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SYSTÉMIQUE</a:t>
            </a:r>
            <a:endParaRPr lang="en-US" sz="825" dirty="0"/>
          </a:p>
        </p:txBody>
      </p:sp>
      <p:sp>
        <p:nvSpPr>
          <p:cNvPr id="49" name="Shape 47">
            <a:extLst>
              <a:ext uri="{FF2B5EF4-FFF2-40B4-BE49-F238E27FC236}">
                <a16:creationId xmlns:a16="http://schemas.microsoft.com/office/drawing/2014/main" id="{19C10D7F-A906-0952-1A84-950DBA25192D}"/>
              </a:ext>
            </a:extLst>
          </p:cNvPr>
          <p:cNvSpPr/>
          <p:nvPr/>
        </p:nvSpPr>
        <p:spPr>
          <a:xfrm>
            <a:off x="5246370" y="2023110"/>
            <a:ext cx="754380" cy="356616"/>
          </a:xfrm>
          <a:prstGeom prst="ellipse">
            <a:avLst/>
          </a:prstGeom>
          <a:solidFill>
            <a:srgbClr val="FFF0A0"/>
          </a:solidFill>
          <a:ln w="19050">
            <a:solidFill>
              <a:srgbClr val="A07800"/>
            </a:solidFill>
            <a:prstDash val="solid"/>
          </a:ln>
        </p:spPr>
        <p:txBody>
          <a:bodyPr/>
          <a:lstStyle/>
          <a:p>
            <a:endParaRPr lang="fr-CA" sz="1350"/>
          </a:p>
        </p:txBody>
      </p:sp>
      <p:sp>
        <p:nvSpPr>
          <p:cNvPr id="50" name="Text 48">
            <a:extLst>
              <a:ext uri="{FF2B5EF4-FFF2-40B4-BE49-F238E27FC236}">
                <a16:creationId xmlns:a16="http://schemas.microsoft.com/office/drawing/2014/main" id="{7B9DAA25-FAF5-23CE-569C-ABE0221C41B6}"/>
              </a:ext>
            </a:extLst>
          </p:cNvPr>
          <p:cNvSpPr/>
          <p:nvPr/>
        </p:nvSpPr>
        <p:spPr>
          <a:xfrm>
            <a:off x="5246370" y="2023110"/>
            <a:ext cx="754380" cy="3566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638" b="1" dirty="0">
                <a:solidFill>
                  <a:srgbClr val="A078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Liens</a:t>
            </a:r>
            <a:endParaRPr lang="en-US" sz="638" dirty="0"/>
          </a:p>
          <a:p>
            <a:pPr algn="ctr"/>
            <a:r>
              <a:rPr lang="en-US" sz="638" b="1" dirty="0">
                <a:solidFill>
                  <a:srgbClr val="A078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affectifs</a:t>
            </a:r>
            <a:endParaRPr lang="en-US" sz="638" dirty="0"/>
          </a:p>
        </p:txBody>
      </p:sp>
      <p:sp>
        <p:nvSpPr>
          <p:cNvPr id="51" name="Shape 49">
            <a:extLst>
              <a:ext uri="{FF2B5EF4-FFF2-40B4-BE49-F238E27FC236}">
                <a16:creationId xmlns:a16="http://schemas.microsoft.com/office/drawing/2014/main" id="{B971AFF8-AB10-D971-FF33-961CC58048F8}"/>
              </a:ext>
            </a:extLst>
          </p:cNvPr>
          <p:cNvSpPr/>
          <p:nvPr/>
        </p:nvSpPr>
        <p:spPr>
          <a:xfrm>
            <a:off x="6275070" y="2777490"/>
            <a:ext cx="891540" cy="356616"/>
          </a:xfrm>
          <a:prstGeom prst="ellipse">
            <a:avLst/>
          </a:prstGeom>
          <a:solidFill>
            <a:srgbClr val="FFF0A0"/>
          </a:solidFill>
          <a:ln w="19050">
            <a:solidFill>
              <a:srgbClr val="A07800"/>
            </a:solidFill>
            <a:prstDash val="solid"/>
          </a:ln>
        </p:spPr>
        <p:txBody>
          <a:bodyPr/>
          <a:lstStyle/>
          <a:p>
            <a:endParaRPr lang="fr-CA" sz="1350"/>
          </a:p>
        </p:txBody>
      </p:sp>
      <p:sp>
        <p:nvSpPr>
          <p:cNvPr id="52" name="Text 50">
            <a:extLst>
              <a:ext uri="{FF2B5EF4-FFF2-40B4-BE49-F238E27FC236}">
                <a16:creationId xmlns:a16="http://schemas.microsoft.com/office/drawing/2014/main" id="{A4A1FF1A-CB2B-3184-7F95-397188AFDE98}"/>
              </a:ext>
            </a:extLst>
          </p:cNvPr>
          <p:cNvSpPr/>
          <p:nvPr/>
        </p:nvSpPr>
        <p:spPr>
          <a:xfrm>
            <a:off x="6275070" y="2777490"/>
            <a:ext cx="891540" cy="3566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638" b="1" dirty="0">
                <a:solidFill>
                  <a:srgbClr val="A078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Soutien</a:t>
            </a:r>
            <a:endParaRPr lang="en-US" sz="638" dirty="0"/>
          </a:p>
          <a:p>
            <a:pPr algn="ctr"/>
            <a:r>
              <a:rPr lang="en-US" sz="638" b="1" dirty="0">
                <a:solidFill>
                  <a:srgbClr val="A078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communautaire</a:t>
            </a:r>
            <a:endParaRPr lang="en-US" sz="638" dirty="0"/>
          </a:p>
        </p:txBody>
      </p:sp>
      <p:sp>
        <p:nvSpPr>
          <p:cNvPr id="53" name="Shape 51">
            <a:extLst>
              <a:ext uri="{FF2B5EF4-FFF2-40B4-BE49-F238E27FC236}">
                <a16:creationId xmlns:a16="http://schemas.microsoft.com/office/drawing/2014/main" id="{715BF677-7D75-CCB8-A239-1A34056C2F3E}"/>
              </a:ext>
            </a:extLst>
          </p:cNvPr>
          <p:cNvSpPr/>
          <p:nvPr/>
        </p:nvSpPr>
        <p:spPr>
          <a:xfrm>
            <a:off x="7098030" y="2023110"/>
            <a:ext cx="891540" cy="356616"/>
          </a:xfrm>
          <a:prstGeom prst="ellipse">
            <a:avLst/>
          </a:prstGeom>
          <a:solidFill>
            <a:srgbClr val="FFF0A0"/>
          </a:solidFill>
          <a:ln w="19050">
            <a:solidFill>
              <a:srgbClr val="A07800"/>
            </a:solidFill>
            <a:prstDash val="solid"/>
          </a:ln>
        </p:spPr>
        <p:txBody>
          <a:bodyPr/>
          <a:lstStyle/>
          <a:p>
            <a:endParaRPr lang="fr-CA" sz="1350"/>
          </a:p>
        </p:txBody>
      </p:sp>
      <p:sp>
        <p:nvSpPr>
          <p:cNvPr id="54" name="Text 52">
            <a:extLst>
              <a:ext uri="{FF2B5EF4-FFF2-40B4-BE49-F238E27FC236}">
                <a16:creationId xmlns:a16="http://schemas.microsoft.com/office/drawing/2014/main" id="{7A155E93-EBE7-DB55-1030-941E1389E99C}"/>
              </a:ext>
            </a:extLst>
          </p:cNvPr>
          <p:cNvSpPr/>
          <p:nvPr/>
        </p:nvSpPr>
        <p:spPr>
          <a:xfrm>
            <a:off x="7098030" y="2023110"/>
            <a:ext cx="891540" cy="3566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638" b="1" dirty="0">
                <a:solidFill>
                  <a:srgbClr val="A078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Politiques</a:t>
            </a:r>
            <a:endParaRPr lang="en-US" sz="638" dirty="0"/>
          </a:p>
          <a:p>
            <a:pPr algn="ctr"/>
            <a:r>
              <a:rPr lang="en-US" sz="638" b="1" dirty="0">
                <a:solidFill>
                  <a:srgbClr val="A078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familiales</a:t>
            </a:r>
            <a:endParaRPr lang="en-US" sz="638" dirty="0"/>
          </a:p>
        </p:txBody>
      </p:sp>
      <p:sp>
        <p:nvSpPr>
          <p:cNvPr id="55" name="Shape 53">
            <a:extLst>
              <a:ext uri="{FF2B5EF4-FFF2-40B4-BE49-F238E27FC236}">
                <a16:creationId xmlns:a16="http://schemas.microsoft.com/office/drawing/2014/main" id="{EB46887A-7208-799E-705D-9344A7C05718}"/>
              </a:ext>
            </a:extLst>
          </p:cNvPr>
          <p:cNvSpPr/>
          <p:nvPr/>
        </p:nvSpPr>
        <p:spPr>
          <a:xfrm>
            <a:off x="2091690" y="3429000"/>
            <a:ext cx="891540" cy="356616"/>
          </a:xfrm>
          <a:prstGeom prst="ellipse">
            <a:avLst/>
          </a:prstGeom>
          <a:solidFill>
            <a:srgbClr val="FFF0A0"/>
          </a:solidFill>
          <a:ln w="19050">
            <a:solidFill>
              <a:srgbClr val="A07800"/>
            </a:solidFill>
            <a:prstDash val="solid"/>
          </a:ln>
        </p:spPr>
        <p:txBody>
          <a:bodyPr/>
          <a:lstStyle/>
          <a:p>
            <a:endParaRPr lang="fr-CA" sz="1350"/>
          </a:p>
        </p:txBody>
      </p:sp>
      <p:sp>
        <p:nvSpPr>
          <p:cNvPr id="56" name="Text 54">
            <a:extLst>
              <a:ext uri="{FF2B5EF4-FFF2-40B4-BE49-F238E27FC236}">
                <a16:creationId xmlns:a16="http://schemas.microsoft.com/office/drawing/2014/main" id="{4CA8C0F2-686F-B556-55A0-FEF1BFF70076}"/>
              </a:ext>
            </a:extLst>
          </p:cNvPr>
          <p:cNvSpPr/>
          <p:nvPr/>
        </p:nvSpPr>
        <p:spPr>
          <a:xfrm>
            <a:off x="2091690" y="3429000"/>
            <a:ext cx="891540" cy="3566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638" b="1" dirty="0">
                <a:solidFill>
                  <a:srgbClr val="A078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Structures</a:t>
            </a:r>
            <a:endParaRPr lang="en-US" sz="638" dirty="0"/>
          </a:p>
          <a:p>
            <a:pPr algn="ctr"/>
            <a:r>
              <a:rPr lang="en-US" sz="638" b="1" dirty="0">
                <a:solidFill>
                  <a:srgbClr val="A078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sociales</a:t>
            </a:r>
            <a:endParaRPr lang="en-US" sz="638" dirty="0"/>
          </a:p>
        </p:txBody>
      </p:sp>
      <p:sp>
        <p:nvSpPr>
          <p:cNvPr id="57" name="Shape 55">
            <a:extLst>
              <a:ext uri="{FF2B5EF4-FFF2-40B4-BE49-F238E27FC236}">
                <a16:creationId xmlns:a16="http://schemas.microsoft.com/office/drawing/2014/main" id="{82ABFC8A-5111-5150-FCF4-BAA3F4EED841}"/>
              </a:ext>
            </a:extLst>
          </p:cNvPr>
          <p:cNvSpPr/>
          <p:nvPr/>
        </p:nvSpPr>
        <p:spPr>
          <a:xfrm>
            <a:off x="3120390" y="3291840"/>
            <a:ext cx="822960" cy="356616"/>
          </a:xfrm>
          <a:prstGeom prst="ellipse">
            <a:avLst/>
          </a:prstGeom>
          <a:solidFill>
            <a:srgbClr val="FFF0A0"/>
          </a:solidFill>
          <a:ln w="19050">
            <a:solidFill>
              <a:srgbClr val="A07800"/>
            </a:solidFill>
            <a:prstDash val="solid"/>
          </a:ln>
        </p:spPr>
        <p:txBody>
          <a:bodyPr/>
          <a:lstStyle/>
          <a:p>
            <a:endParaRPr lang="fr-CA" sz="1350"/>
          </a:p>
        </p:txBody>
      </p:sp>
      <p:sp>
        <p:nvSpPr>
          <p:cNvPr id="58" name="Text 56">
            <a:extLst>
              <a:ext uri="{FF2B5EF4-FFF2-40B4-BE49-F238E27FC236}">
                <a16:creationId xmlns:a16="http://schemas.microsoft.com/office/drawing/2014/main" id="{AD1CA004-C661-D376-72A1-26929BE1B155}"/>
              </a:ext>
            </a:extLst>
          </p:cNvPr>
          <p:cNvSpPr/>
          <p:nvPr/>
        </p:nvSpPr>
        <p:spPr>
          <a:xfrm>
            <a:off x="3120390" y="3291840"/>
            <a:ext cx="822960" cy="3566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638" b="1" dirty="0">
                <a:solidFill>
                  <a:srgbClr val="A078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Réseau</a:t>
            </a:r>
            <a:endParaRPr lang="en-US" sz="638" dirty="0"/>
          </a:p>
          <a:p>
            <a:pPr algn="ctr"/>
            <a:r>
              <a:rPr lang="en-US" sz="638" b="1" dirty="0">
                <a:solidFill>
                  <a:srgbClr val="A078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soutien</a:t>
            </a:r>
            <a:endParaRPr lang="en-US" sz="638" dirty="0"/>
          </a:p>
        </p:txBody>
      </p:sp>
      <p:sp>
        <p:nvSpPr>
          <p:cNvPr id="59" name="Shape 57">
            <a:extLst>
              <a:ext uri="{FF2B5EF4-FFF2-40B4-BE49-F238E27FC236}">
                <a16:creationId xmlns:a16="http://schemas.microsoft.com/office/drawing/2014/main" id="{F024C627-B5E5-7A59-64AC-483C8B281BA2}"/>
              </a:ext>
            </a:extLst>
          </p:cNvPr>
          <p:cNvSpPr/>
          <p:nvPr/>
        </p:nvSpPr>
        <p:spPr>
          <a:xfrm>
            <a:off x="4320540" y="3120390"/>
            <a:ext cx="1028700" cy="445770"/>
          </a:xfrm>
          <a:prstGeom prst="ellipse">
            <a:avLst/>
          </a:prstGeom>
          <a:solidFill>
            <a:srgbClr val="C85A2A"/>
          </a:solidFill>
          <a:ln w="12700">
            <a:solidFill>
              <a:srgbClr val="C85A2A"/>
            </a:solidFill>
            <a:prstDash val="solid"/>
          </a:ln>
        </p:spPr>
        <p:txBody>
          <a:bodyPr/>
          <a:lstStyle/>
          <a:p>
            <a:endParaRPr lang="fr-CA" sz="1350"/>
          </a:p>
        </p:txBody>
      </p:sp>
      <p:sp>
        <p:nvSpPr>
          <p:cNvPr id="60" name="Text 58">
            <a:extLst>
              <a:ext uri="{FF2B5EF4-FFF2-40B4-BE49-F238E27FC236}">
                <a16:creationId xmlns:a16="http://schemas.microsoft.com/office/drawing/2014/main" id="{BF52A554-23C2-E239-AC07-DB92038EA7E9}"/>
              </a:ext>
            </a:extLst>
          </p:cNvPr>
          <p:cNvSpPr/>
          <p:nvPr/>
        </p:nvSpPr>
        <p:spPr>
          <a:xfrm>
            <a:off x="4320540" y="3120390"/>
            <a:ext cx="1028700" cy="44577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BIEN-ÊTRE</a:t>
            </a:r>
            <a:endParaRPr lang="en-US" sz="900" dirty="0"/>
          </a:p>
        </p:txBody>
      </p:sp>
      <p:sp>
        <p:nvSpPr>
          <p:cNvPr id="61" name="Shape 59">
            <a:extLst>
              <a:ext uri="{FF2B5EF4-FFF2-40B4-BE49-F238E27FC236}">
                <a16:creationId xmlns:a16="http://schemas.microsoft.com/office/drawing/2014/main" id="{D87A4C97-5F55-41AB-032D-6BC0AA1BA994}"/>
              </a:ext>
            </a:extLst>
          </p:cNvPr>
          <p:cNvSpPr/>
          <p:nvPr/>
        </p:nvSpPr>
        <p:spPr>
          <a:xfrm>
            <a:off x="7852410" y="493776"/>
            <a:ext cx="27432" cy="4354830"/>
          </a:xfrm>
          <a:prstGeom prst="rect">
            <a:avLst/>
          </a:prstGeom>
          <a:solidFill>
            <a:srgbClr val="BBCDD8"/>
          </a:solidFill>
          <a:ln w="12700">
            <a:solidFill>
              <a:srgbClr val="BBCDD8"/>
            </a:solidFill>
            <a:prstDash val="solid"/>
          </a:ln>
        </p:spPr>
        <p:txBody>
          <a:bodyPr/>
          <a:lstStyle/>
          <a:p>
            <a:endParaRPr lang="fr-CA" sz="1350"/>
          </a:p>
        </p:txBody>
      </p:sp>
      <p:sp>
        <p:nvSpPr>
          <p:cNvPr id="62" name="Shape 60">
            <a:extLst>
              <a:ext uri="{FF2B5EF4-FFF2-40B4-BE49-F238E27FC236}">
                <a16:creationId xmlns:a16="http://schemas.microsoft.com/office/drawing/2014/main" id="{45AC48E1-7B18-AEFA-2142-22C4BA9BFFDD}"/>
              </a:ext>
            </a:extLst>
          </p:cNvPr>
          <p:cNvSpPr/>
          <p:nvPr/>
        </p:nvSpPr>
        <p:spPr>
          <a:xfrm>
            <a:off x="7900416" y="534924"/>
            <a:ext cx="1179576" cy="973836"/>
          </a:xfrm>
          <a:prstGeom prst="rect">
            <a:avLst/>
          </a:prstGeom>
          <a:solidFill>
            <a:srgbClr val="FFFFFF"/>
          </a:solidFill>
          <a:ln w="25400">
            <a:solidFill>
              <a:srgbClr val="016272"/>
            </a:solidFill>
            <a:prstDash val="solid"/>
          </a:ln>
        </p:spPr>
        <p:txBody>
          <a:bodyPr/>
          <a:lstStyle/>
          <a:p>
            <a:endParaRPr lang="fr-CA" sz="1350"/>
          </a:p>
        </p:txBody>
      </p:sp>
      <p:sp>
        <p:nvSpPr>
          <p:cNvPr id="63" name="Shape 61">
            <a:extLst>
              <a:ext uri="{FF2B5EF4-FFF2-40B4-BE49-F238E27FC236}">
                <a16:creationId xmlns:a16="http://schemas.microsoft.com/office/drawing/2014/main" id="{5031314F-FF85-35D7-87BD-F06A3BBB87F7}"/>
              </a:ext>
            </a:extLst>
          </p:cNvPr>
          <p:cNvSpPr/>
          <p:nvPr/>
        </p:nvSpPr>
        <p:spPr>
          <a:xfrm>
            <a:off x="7900416" y="534924"/>
            <a:ext cx="1179576" cy="260604"/>
          </a:xfrm>
          <a:prstGeom prst="rect">
            <a:avLst/>
          </a:prstGeom>
          <a:solidFill>
            <a:srgbClr val="016272"/>
          </a:solidFill>
          <a:ln w="12700">
            <a:solidFill>
              <a:srgbClr val="016272"/>
            </a:solidFill>
            <a:prstDash val="solid"/>
          </a:ln>
        </p:spPr>
        <p:txBody>
          <a:bodyPr/>
          <a:lstStyle/>
          <a:p>
            <a:endParaRPr lang="fr-CA" sz="1350"/>
          </a:p>
        </p:txBody>
      </p:sp>
      <p:sp>
        <p:nvSpPr>
          <p:cNvPr id="64" name="Text 62">
            <a:extLst>
              <a:ext uri="{FF2B5EF4-FFF2-40B4-BE49-F238E27FC236}">
                <a16:creationId xmlns:a16="http://schemas.microsoft.com/office/drawing/2014/main" id="{838FC495-E549-10AA-5E92-AF7BFFF6DB4A}"/>
              </a:ext>
            </a:extLst>
          </p:cNvPr>
          <p:cNvSpPr/>
          <p:nvPr/>
        </p:nvSpPr>
        <p:spPr>
          <a:xfrm>
            <a:off x="7934706" y="534924"/>
            <a:ext cx="1110996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788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🧍  INDIVIDUEL</a:t>
            </a:r>
            <a:endParaRPr lang="en-US" sz="788" dirty="0"/>
          </a:p>
        </p:txBody>
      </p:sp>
      <p:sp>
        <p:nvSpPr>
          <p:cNvPr id="65" name="Text 63">
            <a:extLst>
              <a:ext uri="{FF2B5EF4-FFF2-40B4-BE49-F238E27FC236}">
                <a16:creationId xmlns:a16="http://schemas.microsoft.com/office/drawing/2014/main" id="{0E73F889-B558-6433-68A7-9FEE36836A0B}"/>
              </a:ext>
            </a:extLst>
          </p:cNvPr>
          <p:cNvSpPr/>
          <p:nvPr/>
        </p:nvSpPr>
        <p:spPr>
          <a:xfrm>
            <a:off x="7982712" y="822960"/>
            <a:ext cx="1056132" cy="1920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713" dirty="0">
                <a:solidFill>
                  <a:srgbClr val="1118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Compétences</a:t>
            </a:r>
            <a:endParaRPr lang="en-US" sz="713" dirty="0"/>
          </a:p>
        </p:txBody>
      </p:sp>
      <p:sp>
        <p:nvSpPr>
          <p:cNvPr id="66" name="Text 64">
            <a:extLst>
              <a:ext uri="{FF2B5EF4-FFF2-40B4-BE49-F238E27FC236}">
                <a16:creationId xmlns:a16="http://schemas.microsoft.com/office/drawing/2014/main" id="{353EC298-9F2C-19E0-C94A-D4AA87BDB197}"/>
              </a:ext>
            </a:extLst>
          </p:cNvPr>
          <p:cNvSpPr/>
          <p:nvPr/>
        </p:nvSpPr>
        <p:spPr>
          <a:xfrm>
            <a:off x="7982712" y="1028700"/>
            <a:ext cx="1056132" cy="1920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713" dirty="0">
                <a:solidFill>
                  <a:srgbClr val="1118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Résilience</a:t>
            </a:r>
            <a:endParaRPr lang="en-US" sz="713" dirty="0"/>
          </a:p>
        </p:txBody>
      </p:sp>
      <p:sp>
        <p:nvSpPr>
          <p:cNvPr id="67" name="Text 65">
            <a:extLst>
              <a:ext uri="{FF2B5EF4-FFF2-40B4-BE49-F238E27FC236}">
                <a16:creationId xmlns:a16="http://schemas.microsoft.com/office/drawing/2014/main" id="{3CAC90BC-B6EB-C60B-F1B3-A2FE1C866652}"/>
              </a:ext>
            </a:extLst>
          </p:cNvPr>
          <p:cNvSpPr/>
          <p:nvPr/>
        </p:nvSpPr>
        <p:spPr>
          <a:xfrm>
            <a:off x="7982712" y="1234440"/>
            <a:ext cx="1056132" cy="1920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713" dirty="0">
                <a:solidFill>
                  <a:srgbClr val="1118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Auto-soin</a:t>
            </a:r>
            <a:endParaRPr lang="en-US" sz="713" dirty="0"/>
          </a:p>
        </p:txBody>
      </p:sp>
      <p:sp>
        <p:nvSpPr>
          <p:cNvPr id="68" name="Shape 66">
            <a:extLst>
              <a:ext uri="{FF2B5EF4-FFF2-40B4-BE49-F238E27FC236}">
                <a16:creationId xmlns:a16="http://schemas.microsoft.com/office/drawing/2014/main" id="{9FE0C304-367B-9D4D-9FC3-B5F9ED3274FC}"/>
              </a:ext>
            </a:extLst>
          </p:cNvPr>
          <p:cNvSpPr/>
          <p:nvPr/>
        </p:nvSpPr>
        <p:spPr>
          <a:xfrm>
            <a:off x="7900416" y="1563624"/>
            <a:ext cx="1179576" cy="973836"/>
          </a:xfrm>
          <a:prstGeom prst="rect">
            <a:avLst/>
          </a:prstGeom>
          <a:solidFill>
            <a:srgbClr val="FFFFFF"/>
          </a:solidFill>
          <a:ln w="25400">
            <a:solidFill>
              <a:srgbClr val="2D7D52"/>
            </a:solidFill>
            <a:prstDash val="solid"/>
          </a:ln>
        </p:spPr>
        <p:txBody>
          <a:bodyPr/>
          <a:lstStyle/>
          <a:p>
            <a:endParaRPr lang="fr-CA" sz="1350"/>
          </a:p>
        </p:txBody>
      </p:sp>
      <p:sp>
        <p:nvSpPr>
          <p:cNvPr id="69" name="Shape 67">
            <a:extLst>
              <a:ext uri="{FF2B5EF4-FFF2-40B4-BE49-F238E27FC236}">
                <a16:creationId xmlns:a16="http://schemas.microsoft.com/office/drawing/2014/main" id="{3C863D94-127C-29D9-7D73-F80AB06C3879}"/>
              </a:ext>
            </a:extLst>
          </p:cNvPr>
          <p:cNvSpPr/>
          <p:nvPr/>
        </p:nvSpPr>
        <p:spPr>
          <a:xfrm>
            <a:off x="7900416" y="1563624"/>
            <a:ext cx="1179576" cy="260604"/>
          </a:xfrm>
          <a:prstGeom prst="rect">
            <a:avLst/>
          </a:prstGeom>
          <a:solidFill>
            <a:srgbClr val="2D7D52"/>
          </a:solidFill>
          <a:ln w="12700">
            <a:solidFill>
              <a:srgbClr val="2D7D52"/>
            </a:solidFill>
            <a:prstDash val="solid"/>
          </a:ln>
        </p:spPr>
        <p:txBody>
          <a:bodyPr/>
          <a:lstStyle/>
          <a:p>
            <a:endParaRPr lang="fr-CA" sz="1350"/>
          </a:p>
        </p:txBody>
      </p:sp>
      <p:sp>
        <p:nvSpPr>
          <p:cNvPr id="70" name="Text 68">
            <a:extLst>
              <a:ext uri="{FF2B5EF4-FFF2-40B4-BE49-F238E27FC236}">
                <a16:creationId xmlns:a16="http://schemas.microsoft.com/office/drawing/2014/main" id="{53125A62-B154-AC92-0B89-DC00733D4EDD}"/>
              </a:ext>
            </a:extLst>
          </p:cNvPr>
          <p:cNvSpPr/>
          <p:nvPr/>
        </p:nvSpPr>
        <p:spPr>
          <a:xfrm>
            <a:off x="7934706" y="1563624"/>
            <a:ext cx="1110996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788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🏠  FAMILIAL</a:t>
            </a:r>
            <a:endParaRPr lang="en-US" sz="788" dirty="0"/>
          </a:p>
        </p:txBody>
      </p:sp>
      <p:sp>
        <p:nvSpPr>
          <p:cNvPr id="71" name="Text 69">
            <a:extLst>
              <a:ext uri="{FF2B5EF4-FFF2-40B4-BE49-F238E27FC236}">
                <a16:creationId xmlns:a16="http://schemas.microsoft.com/office/drawing/2014/main" id="{FBC4399D-FA63-D5AA-0FBC-5515CDBEC83B}"/>
              </a:ext>
            </a:extLst>
          </p:cNvPr>
          <p:cNvSpPr/>
          <p:nvPr/>
        </p:nvSpPr>
        <p:spPr>
          <a:xfrm>
            <a:off x="7982712" y="1851660"/>
            <a:ext cx="1056132" cy="1920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713" dirty="0">
                <a:solidFill>
                  <a:srgbClr val="1118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Milieu de vie</a:t>
            </a:r>
            <a:endParaRPr lang="en-US" sz="713" dirty="0"/>
          </a:p>
        </p:txBody>
      </p:sp>
      <p:sp>
        <p:nvSpPr>
          <p:cNvPr id="72" name="Text 70">
            <a:extLst>
              <a:ext uri="{FF2B5EF4-FFF2-40B4-BE49-F238E27FC236}">
                <a16:creationId xmlns:a16="http://schemas.microsoft.com/office/drawing/2014/main" id="{4748F75C-EABE-0D07-3B15-A3E296005BA6}"/>
              </a:ext>
            </a:extLst>
          </p:cNvPr>
          <p:cNvSpPr/>
          <p:nvPr/>
        </p:nvSpPr>
        <p:spPr>
          <a:xfrm>
            <a:off x="7982712" y="2057400"/>
            <a:ext cx="1056132" cy="1920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713" dirty="0">
                <a:solidFill>
                  <a:srgbClr val="1118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Liens affectifs</a:t>
            </a:r>
            <a:endParaRPr lang="en-US" sz="713" dirty="0"/>
          </a:p>
        </p:txBody>
      </p:sp>
      <p:sp>
        <p:nvSpPr>
          <p:cNvPr id="73" name="Text 71">
            <a:extLst>
              <a:ext uri="{FF2B5EF4-FFF2-40B4-BE49-F238E27FC236}">
                <a16:creationId xmlns:a16="http://schemas.microsoft.com/office/drawing/2014/main" id="{802B9C9C-3F3A-C06C-73DC-B1C28C2E2DDC}"/>
              </a:ext>
            </a:extLst>
          </p:cNvPr>
          <p:cNvSpPr/>
          <p:nvPr/>
        </p:nvSpPr>
        <p:spPr>
          <a:xfrm>
            <a:off x="7982712" y="2263140"/>
            <a:ext cx="1056132" cy="1920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713" dirty="0">
                <a:solidFill>
                  <a:srgbClr val="1118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Soutien proche</a:t>
            </a:r>
            <a:endParaRPr lang="en-US" sz="713" dirty="0"/>
          </a:p>
        </p:txBody>
      </p:sp>
      <p:sp>
        <p:nvSpPr>
          <p:cNvPr id="74" name="Shape 72">
            <a:extLst>
              <a:ext uri="{FF2B5EF4-FFF2-40B4-BE49-F238E27FC236}">
                <a16:creationId xmlns:a16="http://schemas.microsoft.com/office/drawing/2014/main" id="{D9E9BBBF-B615-4BD5-DAB9-ACB24DF04103}"/>
              </a:ext>
            </a:extLst>
          </p:cNvPr>
          <p:cNvSpPr/>
          <p:nvPr/>
        </p:nvSpPr>
        <p:spPr>
          <a:xfrm>
            <a:off x="7900416" y="2592324"/>
            <a:ext cx="1179576" cy="973836"/>
          </a:xfrm>
          <a:prstGeom prst="rect">
            <a:avLst/>
          </a:prstGeom>
          <a:solidFill>
            <a:srgbClr val="FFFFFF"/>
          </a:solidFill>
          <a:ln w="25400">
            <a:solidFill>
              <a:srgbClr val="2E6DA4"/>
            </a:solidFill>
            <a:prstDash val="solid"/>
          </a:ln>
        </p:spPr>
        <p:txBody>
          <a:bodyPr/>
          <a:lstStyle/>
          <a:p>
            <a:endParaRPr lang="fr-CA" sz="1350"/>
          </a:p>
        </p:txBody>
      </p:sp>
      <p:sp>
        <p:nvSpPr>
          <p:cNvPr id="75" name="Shape 73">
            <a:extLst>
              <a:ext uri="{FF2B5EF4-FFF2-40B4-BE49-F238E27FC236}">
                <a16:creationId xmlns:a16="http://schemas.microsoft.com/office/drawing/2014/main" id="{ED480297-0522-5EF4-A17C-A1D2443CEE12}"/>
              </a:ext>
            </a:extLst>
          </p:cNvPr>
          <p:cNvSpPr/>
          <p:nvPr/>
        </p:nvSpPr>
        <p:spPr>
          <a:xfrm>
            <a:off x="7900416" y="2592324"/>
            <a:ext cx="1179576" cy="260604"/>
          </a:xfrm>
          <a:prstGeom prst="rect">
            <a:avLst/>
          </a:prstGeom>
          <a:solidFill>
            <a:srgbClr val="2E6DA4"/>
          </a:solidFill>
          <a:ln w="12700">
            <a:solidFill>
              <a:srgbClr val="2E6DA4"/>
            </a:solidFill>
            <a:prstDash val="solid"/>
          </a:ln>
        </p:spPr>
        <p:txBody>
          <a:bodyPr/>
          <a:lstStyle/>
          <a:p>
            <a:endParaRPr lang="fr-CA" sz="1350"/>
          </a:p>
        </p:txBody>
      </p:sp>
      <p:sp>
        <p:nvSpPr>
          <p:cNvPr id="76" name="Text 74">
            <a:extLst>
              <a:ext uri="{FF2B5EF4-FFF2-40B4-BE49-F238E27FC236}">
                <a16:creationId xmlns:a16="http://schemas.microsoft.com/office/drawing/2014/main" id="{FC1FC564-488E-8251-BEB1-AFC8C109368A}"/>
              </a:ext>
            </a:extLst>
          </p:cNvPr>
          <p:cNvSpPr/>
          <p:nvPr/>
        </p:nvSpPr>
        <p:spPr>
          <a:xfrm>
            <a:off x="7934706" y="2592324"/>
            <a:ext cx="1110996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788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🏘️  COMMUNAUTAIRE</a:t>
            </a:r>
            <a:endParaRPr lang="en-US" sz="788" dirty="0"/>
          </a:p>
        </p:txBody>
      </p:sp>
      <p:sp>
        <p:nvSpPr>
          <p:cNvPr id="77" name="Text 75">
            <a:extLst>
              <a:ext uri="{FF2B5EF4-FFF2-40B4-BE49-F238E27FC236}">
                <a16:creationId xmlns:a16="http://schemas.microsoft.com/office/drawing/2014/main" id="{35875AC3-4D7F-4AB9-B9CD-BA97790D477F}"/>
              </a:ext>
            </a:extLst>
          </p:cNvPr>
          <p:cNvSpPr/>
          <p:nvPr/>
        </p:nvSpPr>
        <p:spPr>
          <a:xfrm>
            <a:off x="7982712" y="2880360"/>
            <a:ext cx="1056132" cy="1920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713" dirty="0">
                <a:solidFill>
                  <a:srgbClr val="1118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Quartier / école</a:t>
            </a:r>
            <a:endParaRPr lang="en-US" sz="713" dirty="0"/>
          </a:p>
        </p:txBody>
      </p:sp>
      <p:sp>
        <p:nvSpPr>
          <p:cNvPr id="78" name="Text 76">
            <a:extLst>
              <a:ext uri="{FF2B5EF4-FFF2-40B4-BE49-F238E27FC236}">
                <a16:creationId xmlns:a16="http://schemas.microsoft.com/office/drawing/2014/main" id="{D5EC0491-85B9-DA5A-0751-59DC10D548D2}"/>
              </a:ext>
            </a:extLst>
          </p:cNvPr>
          <p:cNvSpPr/>
          <p:nvPr/>
        </p:nvSpPr>
        <p:spPr>
          <a:xfrm>
            <a:off x="7982712" y="3086100"/>
            <a:ext cx="1056132" cy="1920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713" dirty="0">
                <a:solidFill>
                  <a:srgbClr val="1118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Services</a:t>
            </a:r>
            <a:endParaRPr lang="en-US" sz="713" dirty="0"/>
          </a:p>
        </p:txBody>
      </p:sp>
      <p:sp>
        <p:nvSpPr>
          <p:cNvPr id="79" name="Text 77">
            <a:extLst>
              <a:ext uri="{FF2B5EF4-FFF2-40B4-BE49-F238E27FC236}">
                <a16:creationId xmlns:a16="http://schemas.microsoft.com/office/drawing/2014/main" id="{9A56267C-7691-BC02-C722-89841DD59517}"/>
              </a:ext>
            </a:extLst>
          </p:cNvPr>
          <p:cNvSpPr/>
          <p:nvPr/>
        </p:nvSpPr>
        <p:spPr>
          <a:xfrm>
            <a:off x="7982712" y="3291840"/>
            <a:ext cx="1056132" cy="1920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713" dirty="0">
                <a:solidFill>
                  <a:srgbClr val="1118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Appartenance</a:t>
            </a:r>
            <a:endParaRPr lang="en-US" sz="713" dirty="0"/>
          </a:p>
        </p:txBody>
      </p:sp>
      <p:sp>
        <p:nvSpPr>
          <p:cNvPr id="80" name="Shape 78">
            <a:extLst>
              <a:ext uri="{FF2B5EF4-FFF2-40B4-BE49-F238E27FC236}">
                <a16:creationId xmlns:a16="http://schemas.microsoft.com/office/drawing/2014/main" id="{1F9F79A8-2407-9F1A-2090-BF1580B0F3B3}"/>
              </a:ext>
            </a:extLst>
          </p:cNvPr>
          <p:cNvSpPr/>
          <p:nvPr/>
        </p:nvSpPr>
        <p:spPr>
          <a:xfrm>
            <a:off x="7900416" y="3621024"/>
            <a:ext cx="1179576" cy="973836"/>
          </a:xfrm>
          <a:prstGeom prst="rect">
            <a:avLst/>
          </a:prstGeom>
          <a:solidFill>
            <a:srgbClr val="FFFFFF"/>
          </a:solidFill>
          <a:ln w="25400">
            <a:solidFill>
              <a:srgbClr val="5B3A8A"/>
            </a:solidFill>
            <a:prstDash val="solid"/>
          </a:ln>
        </p:spPr>
        <p:txBody>
          <a:bodyPr/>
          <a:lstStyle/>
          <a:p>
            <a:endParaRPr lang="fr-CA" sz="1350"/>
          </a:p>
        </p:txBody>
      </p:sp>
      <p:sp>
        <p:nvSpPr>
          <p:cNvPr id="81" name="Shape 79">
            <a:extLst>
              <a:ext uri="{FF2B5EF4-FFF2-40B4-BE49-F238E27FC236}">
                <a16:creationId xmlns:a16="http://schemas.microsoft.com/office/drawing/2014/main" id="{3792697D-2585-C602-9C00-1721F8409C02}"/>
              </a:ext>
            </a:extLst>
          </p:cNvPr>
          <p:cNvSpPr/>
          <p:nvPr/>
        </p:nvSpPr>
        <p:spPr>
          <a:xfrm>
            <a:off x="7900416" y="3621024"/>
            <a:ext cx="1179576" cy="260604"/>
          </a:xfrm>
          <a:prstGeom prst="rect">
            <a:avLst/>
          </a:prstGeom>
          <a:solidFill>
            <a:srgbClr val="5B3A8A"/>
          </a:solidFill>
          <a:ln w="12700">
            <a:solidFill>
              <a:srgbClr val="5B3A8A"/>
            </a:solidFill>
            <a:prstDash val="solid"/>
          </a:ln>
        </p:spPr>
        <p:txBody>
          <a:bodyPr/>
          <a:lstStyle/>
          <a:p>
            <a:endParaRPr lang="fr-CA" sz="1350"/>
          </a:p>
        </p:txBody>
      </p:sp>
      <p:sp>
        <p:nvSpPr>
          <p:cNvPr id="82" name="Text 80">
            <a:extLst>
              <a:ext uri="{FF2B5EF4-FFF2-40B4-BE49-F238E27FC236}">
                <a16:creationId xmlns:a16="http://schemas.microsoft.com/office/drawing/2014/main" id="{8E36E4B4-31BF-D91B-A8A8-378B0AA24E85}"/>
              </a:ext>
            </a:extLst>
          </p:cNvPr>
          <p:cNvSpPr/>
          <p:nvPr/>
        </p:nvSpPr>
        <p:spPr>
          <a:xfrm>
            <a:off x="7934706" y="3621024"/>
            <a:ext cx="1110996" cy="2606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788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⚖️  SYSTÉMIQUE</a:t>
            </a:r>
            <a:endParaRPr lang="en-US" sz="788" dirty="0"/>
          </a:p>
        </p:txBody>
      </p:sp>
      <p:sp>
        <p:nvSpPr>
          <p:cNvPr id="83" name="Text 81">
            <a:extLst>
              <a:ext uri="{FF2B5EF4-FFF2-40B4-BE49-F238E27FC236}">
                <a16:creationId xmlns:a16="http://schemas.microsoft.com/office/drawing/2014/main" id="{DA1F1C24-125A-5BEB-8140-8080A6F299F5}"/>
              </a:ext>
            </a:extLst>
          </p:cNvPr>
          <p:cNvSpPr/>
          <p:nvPr/>
        </p:nvSpPr>
        <p:spPr>
          <a:xfrm>
            <a:off x="7982712" y="3909060"/>
            <a:ext cx="1056132" cy="1920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713" dirty="0">
                <a:solidFill>
                  <a:srgbClr val="1118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Politiques</a:t>
            </a:r>
            <a:endParaRPr lang="en-US" sz="713" dirty="0"/>
          </a:p>
        </p:txBody>
      </p:sp>
      <p:sp>
        <p:nvSpPr>
          <p:cNvPr id="84" name="Text 82">
            <a:extLst>
              <a:ext uri="{FF2B5EF4-FFF2-40B4-BE49-F238E27FC236}">
                <a16:creationId xmlns:a16="http://schemas.microsoft.com/office/drawing/2014/main" id="{7D694723-2CA8-B57B-5D80-B11C68CCC1FD}"/>
              </a:ext>
            </a:extLst>
          </p:cNvPr>
          <p:cNvSpPr/>
          <p:nvPr/>
        </p:nvSpPr>
        <p:spPr>
          <a:xfrm>
            <a:off x="7982712" y="4114800"/>
            <a:ext cx="1056132" cy="1920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713" dirty="0">
                <a:solidFill>
                  <a:srgbClr val="1118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Lois sociales</a:t>
            </a:r>
            <a:endParaRPr lang="en-US" sz="713" dirty="0"/>
          </a:p>
        </p:txBody>
      </p:sp>
      <p:sp>
        <p:nvSpPr>
          <p:cNvPr id="85" name="Text 83">
            <a:extLst>
              <a:ext uri="{FF2B5EF4-FFF2-40B4-BE49-F238E27FC236}">
                <a16:creationId xmlns:a16="http://schemas.microsoft.com/office/drawing/2014/main" id="{293EB924-6A64-CDD3-7B6E-D6715755D603}"/>
              </a:ext>
            </a:extLst>
          </p:cNvPr>
          <p:cNvSpPr/>
          <p:nvPr/>
        </p:nvSpPr>
        <p:spPr>
          <a:xfrm>
            <a:off x="7982712" y="4320540"/>
            <a:ext cx="1056132" cy="1920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713" dirty="0">
                <a:solidFill>
                  <a:srgbClr val="1118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Structures</a:t>
            </a:r>
            <a:endParaRPr lang="en-US" sz="713" dirty="0"/>
          </a:p>
        </p:txBody>
      </p:sp>
      <p:sp>
        <p:nvSpPr>
          <p:cNvPr id="86" name="Shape 84">
            <a:extLst>
              <a:ext uri="{FF2B5EF4-FFF2-40B4-BE49-F238E27FC236}">
                <a16:creationId xmlns:a16="http://schemas.microsoft.com/office/drawing/2014/main" id="{8F39C199-F161-A047-5DE8-8DDDD8A1C168}"/>
              </a:ext>
            </a:extLst>
          </p:cNvPr>
          <p:cNvSpPr/>
          <p:nvPr/>
        </p:nvSpPr>
        <p:spPr>
          <a:xfrm>
            <a:off x="0" y="4869180"/>
            <a:ext cx="9121140" cy="274320"/>
          </a:xfrm>
          <a:prstGeom prst="rect">
            <a:avLst/>
          </a:prstGeom>
          <a:solidFill>
            <a:srgbClr val="016272"/>
          </a:solidFill>
          <a:ln w="12700">
            <a:solidFill>
              <a:srgbClr val="016272"/>
            </a:solidFill>
            <a:prstDash val="solid"/>
          </a:ln>
        </p:spPr>
        <p:txBody>
          <a:bodyPr/>
          <a:lstStyle/>
          <a:p>
            <a:endParaRPr lang="fr-CA" sz="1350"/>
          </a:p>
        </p:txBody>
      </p:sp>
      <p:sp>
        <p:nvSpPr>
          <p:cNvPr id="87" name="Text 85">
            <a:extLst>
              <a:ext uri="{FF2B5EF4-FFF2-40B4-BE49-F238E27FC236}">
                <a16:creationId xmlns:a16="http://schemas.microsoft.com/office/drawing/2014/main" id="{C5D7BC9F-AD75-9821-E1EC-59265CD02C6B}"/>
              </a:ext>
            </a:extLst>
          </p:cNvPr>
          <p:cNvSpPr/>
          <p:nvPr/>
        </p:nvSpPr>
        <p:spPr>
          <a:xfrm>
            <a:off x="205740" y="4869180"/>
            <a:ext cx="87096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75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bien-être est un état positif distinct du trouble mental — chaque niveau (individuel, familial, communautaire, systémique) s'imbrique dans le suivant</a:t>
            </a:r>
            <a:endParaRPr lang="en-US" sz="750" dirty="0"/>
          </a:p>
        </p:txBody>
      </p:sp>
    </p:spTree>
    <p:extLst>
      <p:ext uri="{BB962C8B-B14F-4D97-AF65-F5344CB8AC3E}">
        <p14:creationId xmlns:p14="http://schemas.microsoft.com/office/powerpoint/2010/main" val="36992400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D355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SYNTHÈSE — DÉFINITION ACSP</a:t>
            </a:r>
            <a:endParaRPr lang="en-US" sz="2200" dirty="0"/>
          </a:p>
        </p:txBody>
      </p:sp>
      <p:sp>
        <p:nvSpPr>
          <p:cNvPr id="3" name="Shape 1"/>
          <p:cNvSpPr/>
          <p:nvPr/>
        </p:nvSpPr>
        <p:spPr>
          <a:xfrm>
            <a:off x="2560320" y="822960"/>
            <a:ext cx="4023360" cy="77724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560320" y="822960"/>
            <a:ext cx="40233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DÉMARCHE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ÉCOLOGIQUE ET SOCIALE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4526280" y="1600200"/>
            <a:ext cx="91440" cy="320040"/>
          </a:xfrm>
          <a:prstGeom prst="rect">
            <a:avLst/>
          </a:prstGeom>
          <a:solidFill>
            <a:srgbClr val="A8DADC"/>
          </a:solidFill>
          <a:ln w="12700">
            <a:solidFill>
              <a:srgbClr val="A8DADC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371600" y="1920240"/>
            <a:ext cx="6400800" cy="640080"/>
          </a:xfrm>
          <a:prstGeom prst="rect">
            <a:avLst/>
          </a:prstGeom>
          <a:solidFill>
            <a:srgbClr val="457B9D"/>
          </a:solidFill>
          <a:ln w="12700">
            <a:solidFill>
              <a:srgbClr val="457B9D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371600" y="1920240"/>
            <a:ext cx="6400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CONTINUUM : Santé Mentale ←────────────────→ Trouble Mental  (CONCEPTS DISTINCTS)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4526280" y="2560320"/>
            <a:ext cx="91440" cy="320040"/>
          </a:xfrm>
          <a:prstGeom prst="rect">
            <a:avLst/>
          </a:prstGeom>
          <a:solidFill>
            <a:srgbClr val="A8DADC"/>
          </a:solidFill>
          <a:ln w="12700">
            <a:solidFill>
              <a:srgbClr val="A8DADC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274320" y="2880360"/>
            <a:ext cx="2011680" cy="182880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20040" y="2926080"/>
            <a:ext cx="19202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INDIVIDUEL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57200" y="3337560"/>
            <a:ext cx="1645920" cy="27432"/>
          </a:xfrm>
          <a:prstGeom prst="rect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>
                <a:alpha val="50000"/>
              </a:srgbClr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11480" y="3401568"/>
            <a:ext cx="1737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Compétences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411480" y="3749040"/>
            <a:ext cx="1737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Résilience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411480" y="4096512"/>
            <a:ext cx="1737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Auto-soin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2514600" y="2880360"/>
            <a:ext cx="2011680" cy="1828800"/>
          </a:xfrm>
          <a:prstGeom prst="rect">
            <a:avLst/>
          </a:prstGeom>
          <a:solidFill>
            <a:srgbClr val="52B788"/>
          </a:solidFill>
          <a:ln w="12700">
            <a:solidFill>
              <a:srgbClr val="52B788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2560320" y="2926080"/>
            <a:ext cx="19202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FAMILIAL 🏠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2697480" y="3337560"/>
            <a:ext cx="1645920" cy="27432"/>
          </a:xfrm>
          <a:prstGeom prst="rect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>
                <a:alpha val="50000"/>
              </a:srgbClr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2651760" y="3401568"/>
            <a:ext cx="1737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Milieu de vie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2651760" y="3749040"/>
            <a:ext cx="1737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Soutien affectif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2651760" y="4096512"/>
            <a:ext cx="1737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Liens familiaux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4754880" y="2880360"/>
            <a:ext cx="2011680" cy="1828800"/>
          </a:xfrm>
          <a:prstGeom prst="rect">
            <a:avLst/>
          </a:prstGeom>
          <a:solidFill>
            <a:srgbClr val="457B9D"/>
          </a:solidFill>
          <a:ln w="12700">
            <a:solidFill>
              <a:srgbClr val="457B9D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800600" y="2926080"/>
            <a:ext cx="19202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COMMUNAUTAIRE 🏘️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4937760" y="3337560"/>
            <a:ext cx="1645920" cy="27432"/>
          </a:xfrm>
          <a:prstGeom prst="rect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>
                <a:alpha val="50000"/>
              </a:srgbClr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892040" y="3401568"/>
            <a:ext cx="1737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Quartier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4892040" y="3749040"/>
            <a:ext cx="1737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Services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4892040" y="4096512"/>
            <a:ext cx="1737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Appartenance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6995160" y="2880360"/>
            <a:ext cx="2011680" cy="1828800"/>
          </a:xfrm>
          <a:prstGeom prst="rect">
            <a:avLst/>
          </a:prstGeom>
          <a:solidFill>
            <a:srgbClr val="6D4C9A"/>
          </a:solidFill>
          <a:ln w="12700">
            <a:solidFill>
              <a:srgbClr val="6D4C9A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7040880" y="2926080"/>
            <a:ext cx="19202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SYSTÉMIQUE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7178040" y="3337560"/>
            <a:ext cx="1645920" cy="27432"/>
          </a:xfrm>
          <a:prstGeom prst="rect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>
                <a:alpha val="50000"/>
              </a:srgbClr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7132320" y="3401568"/>
            <a:ext cx="1737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Politiques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7132320" y="3749040"/>
            <a:ext cx="1737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Structures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7132320" y="4096512"/>
            <a:ext cx="1737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Lois sociales</a:t>
            </a:r>
            <a:endParaRPr lang="en-US" sz="1000" dirty="0"/>
          </a:p>
        </p:txBody>
      </p:sp>
      <p:sp>
        <p:nvSpPr>
          <p:cNvPr id="33" name="Shape 31"/>
          <p:cNvSpPr/>
          <p:nvPr/>
        </p:nvSpPr>
        <p:spPr>
          <a:xfrm>
            <a:off x="2286000" y="3337560"/>
            <a:ext cx="502920" cy="73152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4526280" y="3337560"/>
            <a:ext cx="502920" cy="73152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6766560" y="3337560"/>
            <a:ext cx="502920" cy="73152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0" y="4800600"/>
            <a:ext cx="9144000" cy="347472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274320" y="4800600"/>
            <a:ext cx="85953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bien-être est un état positif qui coexiste — et interagit — avec la présence ou l'absence de trouble mental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41300599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2D6A4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457200" y="2286000"/>
            <a:ext cx="3657600" cy="3657600"/>
          </a:xfrm>
          <a:prstGeom prst="ellipse">
            <a:avLst/>
          </a:prstGeom>
          <a:solidFill>
            <a:srgbClr val="1B4332">
              <a:alpha val="40000"/>
            </a:srgbClr>
          </a:solidFill>
          <a:ln w="12700">
            <a:solidFill>
              <a:srgbClr val="1B4332">
                <a:alpha val="20000"/>
              </a:srgbClr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40880" y="548640"/>
            <a:ext cx="1828800" cy="18288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57200" y="91440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kern="0" spc="300" dirty="0">
                <a:solidFill>
                  <a:srgbClr val="F18F01"/>
                </a:solidFill>
              </a:rPr>
              <a:t>MODULE 03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457200" y="1554480"/>
            <a:ext cx="64008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8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Droits des personnes</a:t>
            </a:r>
            <a:endParaRPr lang="en-US" sz="3800" dirty="0"/>
          </a:p>
          <a:p>
            <a:pPr marL="0" indent="0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en Santé Mentale</a:t>
            </a:r>
            <a:endParaRPr lang="en-US" sz="3800" dirty="0"/>
          </a:p>
        </p:txBody>
      </p:sp>
      <p:sp>
        <p:nvSpPr>
          <p:cNvPr id="6" name="Text 3"/>
          <p:cNvSpPr/>
          <p:nvPr/>
        </p:nvSpPr>
        <p:spPr>
          <a:xfrm>
            <a:off x="457200" y="356616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D8F3DC"/>
                </a:solidFill>
              </a:rPr>
              <a:t>Cadre juridique québécois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2D6A4F"/>
          </a:solidFill>
          <a:ln w="12700">
            <a:solidFill>
              <a:srgbClr val="2D6A4F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900" b="1" dirty="0">
                <a:solidFill>
                  <a:srgbClr val="FFFFFF"/>
                </a:solidFill>
              </a:rPr>
              <a:t>⚖️  Cadre juridique québécois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320040" y="822960"/>
            <a:ext cx="4069080" cy="2606040"/>
          </a:xfrm>
          <a:prstGeom prst="rect">
            <a:avLst/>
          </a:prstGeom>
          <a:solidFill>
            <a:srgbClr val="D8F3DC"/>
          </a:solidFill>
          <a:ln w="12700">
            <a:solidFill>
              <a:srgbClr val="B7DFB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CA"/>
          </a:p>
        </p:txBody>
      </p:sp>
      <p:sp>
        <p:nvSpPr>
          <p:cNvPr id="5" name="Shape 3"/>
          <p:cNvSpPr/>
          <p:nvPr/>
        </p:nvSpPr>
        <p:spPr>
          <a:xfrm>
            <a:off x="320040" y="822960"/>
            <a:ext cx="4069080" cy="457200"/>
          </a:xfrm>
          <a:prstGeom prst="rect">
            <a:avLst/>
          </a:prstGeom>
          <a:solidFill>
            <a:srgbClr val="2D6A4F"/>
          </a:solidFill>
          <a:ln w="12700">
            <a:solidFill>
              <a:srgbClr val="2D6A4F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6" name="Text 4"/>
          <p:cNvSpPr/>
          <p:nvPr/>
        </p:nvSpPr>
        <p:spPr>
          <a:xfrm>
            <a:off x="411480" y="822960"/>
            <a:ext cx="3886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50" b="1" dirty="0">
                <a:solidFill>
                  <a:srgbClr val="FFFFFF"/>
                </a:solidFill>
              </a:rPr>
              <a:t>📜  Charte des droits et libertés</a:t>
            </a:r>
            <a:endParaRPr lang="en-US" sz="1250">
              <a:ea typeface="Calibri"/>
              <a:cs typeface="Calibri"/>
            </a:endParaRPr>
          </a:p>
        </p:txBody>
      </p:sp>
      <p:sp>
        <p:nvSpPr>
          <p:cNvPr id="7" name="Text 5"/>
          <p:cNvSpPr/>
          <p:nvPr/>
        </p:nvSpPr>
        <p:spPr>
          <a:xfrm>
            <a:off x="457200" y="1371600"/>
            <a:ext cx="3794760" cy="196596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1E2D40"/>
                </a:solidFill>
              </a:rPr>
              <a:t>Interdiction de discrimination </a:t>
            </a:r>
            <a:r>
              <a:rPr lang="en-US" sz="1600" dirty="0" err="1">
                <a:solidFill>
                  <a:srgbClr val="1E2D40"/>
                </a:solidFill>
              </a:rPr>
              <a:t>fondée</a:t>
            </a:r>
            <a:r>
              <a:rPr lang="en-US" sz="1600" dirty="0">
                <a:solidFill>
                  <a:srgbClr val="1E2D40"/>
                </a:solidFill>
              </a:rPr>
              <a:t> sur le handicap, </a:t>
            </a:r>
            <a:r>
              <a:rPr lang="en-US" sz="1600" dirty="0" err="1">
                <a:solidFill>
                  <a:srgbClr val="1E2D40"/>
                </a:solidFill>
              </a:rPr>
              <a:t>incluant</a:t>
            </a:r>
            <a:r>
              <a:rPr lang="en-US" sz="1600" dirty="0">
                <a:solidFill>
                  <a:srgbClr val="1E2D40"/>
                </a:solidFill>
              </a:rPr>
              <a:t> les troubles </a:t>
            </a:r>
            <a:r>
              <a:rPr lang="en-US" sz="1600" dirty="0" err="1">
                <a:solidFill>
                  <a:srgbClr val="1E2D40"/>
                </a:solidFill>
              </a:rPr>
              <a:t>mentaux</a:t>
            </a:r>
            <a:endParaRPr lang="en-US" sz="1600">
              <a:ea typeface="Calibri"/>
              <a:cs typeface="Calibri"/>
            </a:endParaRPr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1E2D40"/>
                </a:solidFill>
              </a:rPr>
              <a:t>Droit à la vie, à la </a:t>
            </a:r>
            <a:r>
              <a:rPr lang="en-US" sz="1600" dirty="0" err="1">
                <a:solidFill>
                  <a:srgbClr val="1E2D40"/>
                </a:solidFill>
              </a:rPr>
              <a:t>sûreté</a:t>
            </a:r>
            <a:r>
              <a:rPr lang="en-US" sz="1600" dirty="0">
                <a:solidFill>
                  <a:srgbClr val="1E2D40"/>
                </a:solidFill>
              </a:rPr>
              <a:t>, à </a:t>
            </a:r>
            <a:r>
              <a:rPr lang="en-US" sz="1600" dirty="0" err="1">
                <a:solidFill>
                  <a:srgbClr val="1E2D40"/>
                </a:solidFill>
              </a:rPr>
              <a:t>l'intégrité</a:t>
            </a:r>
            <a:r>
              <a:rPr lang="en-US" sz="1600" dirty="0">
                <a:solidFill>
                  <a:srgbClr val="1E2D40"/>
                </a:solidFill>
              </a:rPr>
              <a:t> et à la liberté de </a:t>
            </a:r>
            <a:r>
              <a:rPr lang="en-US" sz="1600" dirty="0" err="1">
                <a:solidFill>
                  <a:srgbClr val="1E2D40"/>
                </a:solidFill>
              </a:rPr>
              <a:t>sa</a:t>
            </a:r>
            <a:r>
              <a:rPr lang="en-US" sz="1600" dirty="0">
                <a:solidFill>
                  <a:srgbClr val="1E2D40"/>
                </a:solidFill>
              </a:rPr>
              <a:t> </a:t>
            </a:r>
            <a:r>
              <a:rPr lang="en-US" sz="1600" dirty="0" err="1">
                <a:solidFill>
                  <a:srgbClr val="1E2D40"/>
                </a:solidFill>
              </a:rPr>
              <a:t>personne</a:t>
            </a:r>
            <a:endParaRPr lang="en-US" sz="1600">
              <a:ea typeface="Calibri"/>
              <a:cs typeface="Calibri"/>
            </a:endParaRPr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1E2D40"/>
                </a:solidFill>
              </a:rPr>
              <a:t>Droit à la </a:t>
            </a:r>
            <a:r>
              <a:rPr lang="en-US" sz="1600" dirty="0" err="1">
                <a:solidFill>
                  <a:srgbClr val="1E2D40"/>
                </a:solidFill>
              </a:rPr>
              <a:t>sauvegarde</a:t>
            </a:r>
            <a:r>
              <a:rPr lang="en-US" sz="1600" dirty="0">
                <a:solidFill>
                  <a:srgbClr val="1E2D40"/>
                </a:solidFill>
              </a:rPr>
              <a:t> de la </a:t>
            </a:r>
            <a:r>
              <a:rPr lang="en-US" sz="1600" dirty="0" err="1">
                <a:solidFill>
                  <a:srgbClr val="1E2D40"/>
                </a:solidFill>
              </a:rPr>
              <a:t>dignité</a:t>
            </a:r>
            <a:endParaRPr lang="en-US" sz="1600">
              <a:ea typeface="Calibri"/>
              <a:cs typeface="Calibri"/>
            </a:endParaRPr>
          </a:p>
          <a:p>
            <a:pPr marL="342900" indent="-342900">
              <a:buSzPct val="100000"/>
              <a:buChar char="•"/>
            </a:pPr>
            <a:r>
              <a:rPr lang="en-US" sz="1600" dirty="0" err="1">
                <a:solidFill>
                  <a:srgbClr val="1E2D40"/>
                </a:solidFill>
              </a:rPr>
              <a:t>Ces</a:t>
            </a:r>
            <a:r>
              <a:rPr lang="en-US" sz="1600" dirty="0">
                <a:solidFill>
                  <a:srgbClr val="1E2D40"/>
                </a:solidFill>
              </a:rPr>
              <a:t> droits </a:t>
            </a:r>
            <a:r>
              <a:rPr lang="en-US" sz="1600" dirty="0" err="1">
                <a:solidFill>
                  <a:srgbClr val="1E2D40"/>
                </a:solidFill>
              </a:rPr>
              <a:t>sont</a:t>
            </a:r>
            <a:r>
              <a:rPr lang="en-US" sz="1600" dirty="0">
                <a:solidFill>
                  <a:srgbClr val="1E2D40"/>
                </a:solidFill>
              </a:rPr>
              <a:t> </a:t>
            </a:r>
            <a:r>
              <a:rPr lang="en-US" sz="1600" dirty="0" err="1">
                <a:solidFill>
                  <a:srgbClr val="1E2D40"/>
                </a:solidFill>
              </a:rPr>
              <a:t>supérieurs</a:t>
            </a:r>
            <a:r>
              <a:rPr lang="en-US" sz="1600" dirty="0">
                <a:solidFill>
                  <a:srgbClr val="1E2D40"/>
                </a:solidFill>
              </a:rPr>
              <a:t> aux </a:t>
            </a:r>
            <a:r>
              <a:rPr lang="en-US" sz="1600" dirty="0" err="1">
                <a:solidFill>
                  <a:srgbClr val="1E2D40"/>
                </a:solidFill>
              </a:rPr>
              <a:t>lois</a:t>
            </a:r>
            <a:r>
              <a:rPr lang="en-US" sz="1600" dirty="0">
                <a:solidFill>
                  <a:srgbClr val="1E2D40"/>
                </a:solidFill>
              </a:rPr>
              <a:t> ordinaires</a:t>
            </a:r>
            <a:endParaRPr lang="en-US" sz="1600">
              <a:ea typeface="Calibri"/>
              <a:cs typeface="Calibri"/>
            </a:endParaRPr>
          </a:p>
        </p:txBody>
      </p:sp>
      <p:sp>
        <p:nvSpPr>
          <p:cNvPr id="8" name="Shape 6"/>
          <p:cNvSpPr/>
          <p:nvPr/>
        </p:nvSpPr>
        <p:spPr>
          <a:xfrm>
            <a:off x="4754880" y="822960"/>
            <a:ext cx="4069080" cy="2606040"/>
          </a:xfrm>
          <a:prstGeom prst="rect">
            <a:avLst/>
          </a:prstGeom>
          <a:solidFill>
            <a:srgbClr val="E8F4F8"/>
          </a:solidFill>
          <a:ln w="12700">
            <a:solidFill>
              <a:srgbClr val="C5D8E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CA"/>
          </a:p>
        </p:txBody>
      </p:sp>
      <p:sp>
        <p:nvSpPr>
          <p:cNvPr id="9" name="Shape 7"/>
          <p:cNvSpPr/>
          <p:nvPr/>
        </p:nvSpPr>
        <p:spPr>
          <a:xfrm>
            <a:off x="4754880" y="822960"/>
            <a:ext cx="4069080" cy="457200"/>
          </a:xfrm>
          <a:prstGeom prst="rect">
            <a:avLst/>
          </a:prstGeom>
          <a:solidFill>
            <a:srgbClr val="1D5F8A"/>
          </a:solidFill>
          <a:ln w="12700">
            <a:solidFill>
              <a:srgbClr val="1D5F8A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10" name="Text 8"/>
          <p:cNvSpPr/>
          <p:nvPr/>
        </p:nvSpPr>
        <p:spPr>
          <a:xfrm>
            <a:off x="4846320" y="822960"/>
            <a:ext cx="3886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50" b="1" dirty="0">
                <a:solidFill>
                  <a:srgbClr val="FFFFFF"/>
                </a:solidFill>
              </a:rPr>
              <a:t>📗  Code civil du Québec</a:t>
            </a:r>
            <a:endParaRPr lang="en-US" sz="1250">
              <a:ea typeface="Calibri"/>
              <a:cs typeface="Calibri"/>
            </a:endParaRPr>
          </a:p>
        </p:txBody>
      </p:sp>
      <p:sp>
        <p:nvSpPr>
          <p:cNvPr id="11" name="Text 9"/>
          <p:cNvSpPr/>
          <p:nvPr/>
        </p:nvSpPr>
        <p:spPr>
          <a:xfrm>
            <a:off x="4892040" y="1371600"/>
            <a:ext cx="3794760" cy="196596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1E2D40"/>
                </a:solidFill>
              </a:rPr>
              <a:t>Droits </a:t>
            </a:r>
            <a:r>
              <a:rPr lang="en-US" sz="1600" dirty="0" err="1">
                <a:solidFill>
                  <a:srgbClr val="1E2D40"/>
                </a:solidFill>
              </a:rPr>
              <a:t>fondamentaux</a:t>
            </a:r>
            <a:r>
              <a:rPr lang="en-US" sz="1600" dirty="0">
                <a:solidFill>
                  <a:srgbClr val="1E2D40"/>
                </a:solidFill>
              </a:rPr>
              <a:t> de la </a:t>
            </a:r>
            <a:r>
              <a:rPr lang="en-US" sz="1600" dirty="0" err="1">
                <a:solidFill>
                  <a:srgbClr val="1E2D40"/>
                </a:solidFill>
              </a:rPr>
              <a:t>personne</a:t>
            </a:r>
            <a:r>
              <a:rPr lang="en-US" sz="1600" dirty="0">
                <a:solidFill>
                  <a:srgbClr val="1E2D40"/>
                </a:solidFill>
              </a:rPr>
              <a:t> et </a:t>
            </a:r>
            <a:r>
              <a:rPr lang="en-US" sz="1600" dirty="0" err="1">
                <a:solidFill>
                  <a:srgbClr val="1E2D40"/>
                </a:solidFill>
              </a:rPr>
              <a:t>consentement</a:t>
            </a:r>
            <a:r>
              <a:rPr lang="en-US" sz="1600" dirty="0">
                <a:solidFill>
                  <a:srgbClr val="1E2D40"/>
                </a:solidFill>
              </a:rPr>
              <a:t> aux </a:t>
            </a:r>
            <a:r>
              <a:rPr lang="en-US" sz="1600" dirty="0" err="1">
                <a:solidFill>
                  <a:srgbClr val="1E2D40"/>
                </a:solidFill>
              </a:rPr>
              <a:t>soins</a:t>
            </a:r>
            <a:endParaRPr lang="en-US" sz="1600">
              <a:ea typeface="Calibri"/>
              <a:cs typeface="Calibri"/>
            </a:endParaRPr>
          </a:p>
          <a:p>
            <a:pPr marL="342900" indent="-342900">
              <a:buSzPct val="100000"/>
              <a:buChar char="•"/>
            </a:pPr>
            <a:r>
              <a:rPr lang="en-US" sz="1600" dirty="0" err="1">
                <a:solidFill>
                  <a:srgbClr val="1E2D40"/>
                </a:solidFill>
              </a:rPr>
              <a:t>Nul</a:t>
            </a:r>
            <a:r>
              <a:rPr lang="en-US" sz="1600" dirty="0">
                <a:solidFill>
                  <a:srgbClr val="1E2D40"/>
                </a:solidFill>
              </a:rPr>
              <a:t> ne </a:t>
            </a:r>
            <a:r>
              <a:rPr lang="en-US" sz="1600" dirty="0" err="1">
                <a:solidFill>
                  <a:srgbClr val="1E2D40"/>
                </a:solidFill>
              </a:rPr>
              <a:t>peut</a:t>
            </a:r>
            <a:r>
              <a:rPr lang="en-US" sz="1600" dirty="0">
                <a:solidFill>
                  <a:srgbClr val="1E2D40"/>
                </a:solidFill>
              </a:rPr>
              <a:t> </a:t>
            </a:r>
            <a:r>
              <a:rPr lang="en-US" sz="1600" dirty="0" err="1">
                <a:solidFill>
                  <a:srgbClr val="1E2D40"/>
                </a:solidFill>
              </a:rPr>
              <a:t>être</a:t>
            </a:r>
            <a:r>
              <a:rPr lang="en-US" sz="1600" dirty="0">
                <a:solidFill>
                  <a:srgbClr val="1E2D40"/>
                </a:solidFill>
              </a:rPr>
              <a:t> </a:t>
            </a:r>
            <a:r>
              <a:rPr lang="en-US" sz="1600" dirty="0" err="1">
                <a:solidFill>
                  <a:srgbClr val="1E2D40"/>
                </a:solidFill>
              </a:rPr>
              <a:t>soumis</a:t>
            </a:r>
            <a:r>
              <a:rPr lang="en-US" sz="1600" dirty="0">
                <a:solidFill>
                  <a:srgbClr val="1E2D40"/>
                </a:solidFill>
              </a:rPr>
              <a:t> à des </a:t>
            </a:r>
            <a:r>
              <a:rPr lang="en-US" sz="1600" dirty="0" err="1">
                <a:solidFill>
                  <a:srgbClr val="1E2D40"/>
                </a:solidFill>
              </a:rPr>
              <a:t>soins</a:t>
            </a:r>
            <a:r>
              <a:rPr lang="en-US" sz="1600" dirty="0">
                <a:solidFill>
                  <a:srgbClr val="1E2D40"/>
                </a:solidFill>
              </a:rPr>
              <a:t> sans son </a:t>
            </a:r>
            <a:r>
              <a:rPr lang="en-US" sz="1600" dirty="0" err="1">
                <a:solidFill>
                  <a:srgbClr val="1E2D40"/>
                </a:solidFill>
              </a:rPr>
              <a:t>consentement</a:t>
            </a:r>
            <a:endParaRPr lang="en-US" sz="1600">
              <a:ea typeface="Calibri"/>
              <a:cs typeface="Calibri"/>
            </a:endParaRPr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1E2D40"/>
                </a:solidFill>
              </a:rPr>
              <a:t>Régimes de protection : </a:t>
            </a:r>
            <a:r>
              <a:rPr lang="en-US" sz="1600" dirty="0" err="1">
                <a:solidFill>
                  <a:srgbClr val="1E2D40"/>
                </a:solidFill>
              </a:rPr>
              <a:t>tutelle</a:t>
            </a:r>
            <a:r>
              <a:rPr lang="en-US" sz="1600" dirty="0">
                <a:solidFill>
                  <a:srgbClr val="1E2D40"/>
                </a:solidFill>
              </a:rPr>
              <a:t> </a:t>
            </a:r>
            <a:r>
              <a:rPr lang="en-US" sz="1600" dirty="0" err="1">
                <a:solidFill>
                  <a:srgbClr val="1E2D40"/>
                </a:solidFill>
              </a:rPr>
              <a:t>modulée</a:t>
            </a:r>
            <a:endParaRPr lang="en-US" sz="1600" dirty="0" err="1">
              <a:solidFill>
                <a:srgbClr val="1E2D40"/>
              </a:solidFill>
              <a:ea typeface="Calibri"/>
              <a:cs typeface="Calibri"/>
            </a:endParaRPr>
          </a:p>
        </p:txBody>
      </p:sp>
      <p:sp>
        <p:nvSpPr>
          <p:cNvPr id="12" name="Shape 10"/>
          <p:cNvSpPr/>
          <p:nvPr/>
        </p:nvSpPr>
        <p:spPr>
          <a:xfrm>
            <a:off x="135402" y="3566160"/>
            <a:ext cx="8503920" cy="1463040"/>
          </a:xfrm>
          <a:prstGeom prst="rect">
            <a:avLst/>
          </a:prstGeom>
          <a:solidFill>
            <a:srgbClr val="FFF3CD"/>
          </a:solidFill>
          <a:ln w="12700">
            <a:solidFill>
              <a:srgbClr val="F18F01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CA"/>
          </a:p>
        </p:txBody>
      </p:sp>
      <p:sp>
        <p:nvSpPr>
          <p:cNvPr id="13" name="Shape 11"/>
          <p:cNvSpPr/>
          <p:nvPr/>
        </p:nvSpPr>
        <p:spPr>
          <a:xfrm>
            <a:off x="135402" y="3566160"/>
            <a:ext cx="8503920" cy="420624"/>
          </a:xfrm>
          <a:prstGeom prst="rect">
            <a:avLst/>
          </a:prstGeom>
          <a:solidFill>
            <a:srgbClr val="F18F01"/>
          </a:solidFill>
          <a:ln w="12700">
            <a:solidFill>
              <a:srgbClr val="F18F01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14" name="Text 12"/>
          <p:cNvSpPr/>
          <p:nvPr/>
        </p:nvSpPr>
        <p:spPr>
          <a:xfrm>
            <a:off x="502920" y="3566160"/>
            <a:ext cx="82296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FFFFFF"/>
                </a:solidFill>
              </a:rPr>
              <a:t>🛡</a:t>
            </a:r>
            <a:r>
              <a:rPr lang="en-US" sz="1600" b="1" dirty="0">
                <a:solidFill>
                  <a:srgbClr val="FFFFFF"/>
                </a:solidFill>
              </a:rPr>
              <a:t>️ </a:t>
            </a:r>
            <a:r>
              <a:rPr lang="en-US" sz="1400" b="1" dirty="0">
                <a:solidFill>
                  <a:srgbClr val="FFFFFF"/>
                </a:solidFill>
              </a:rPr>
              <a:t> Loi P-38.001 — Protection des </a:t>
            </a:r>
            <a:r>
              <a:rPr lang="en-US" sz="1400" b="1" dirty="0" err="1">
                <a:solidFill>
                  <a:srgbClr val="FFFFFF"/>
                </a:solidFill>
              </a:rPr>
              <a:t>personnes</a:t>
            </a:r>
            <a:r>
              <a:rPr lang="en-US" sz="1400" b="1" dirty="0">
                <a:solidFill>
                  <a:srgbClr val="FFFFFF"/>
                </a:solidFill>
              </a:rPr>
              <a:t> </a:t>
            </a:r>
            <a:r>
              <a:rPr lang="en-US" sz="1400" b="1" dirty="0" err="1">
                <a:solidFill>
                  <a:srgbClr val="FFFFFF"/>
                </a:solidFill>
              </a:rPr>
              <a:t>dont</a:t>
            </a:r>
            <a:r>
              <a:rPr lang="en-US" sz="1400" b="1" dirty="0">
                <a:solidFill>
                  <a:srgbClr val="FFFFFF"/>
                </a:solidFill>
              </a:rPr>
              <a:t> </a:t>
            </a:r>
            <a:r>
              <a:rPr lang="en-US" sz="1400" b="1" dirty="0" err="1">
                <a:solidFill>
                  <a:srgbClr val="FFFFFF"/>
                </a:solidFill>
              </a:rPr>
              <a:t>l'état</a:t>
            </a:r>
            <a:r>
              <a:rPr lang="en-US" sz="1400" b="1" dirty="0">
                <a:solidFill>
                  <a:srgbClr val="FFFFFF"/>
                </a:solidFill>
              </a:rPr>
              <a:t> mental </a:t>
            </a:r>
            <a:r>
              <a:rPr lang="en-US" sz="1400" b="1" dirty="0" err="1">
                <a:solidFill>
                  <a:srgbClr val="FFFFFF"/>
                </a:solidFill>
              </a:rPr>
              <a:t>présente</a:t>
            </a:r>
            <a:r>
              <a:rPr lang="en-US" sz="1400" b="1" dirty="0">
                <a:solidFill>
                  <a:srgbClr val="FFFFFF"/>
                </a:solidFill>
              </a:rPr>
              <a:t> un danger</a:t>
            </a:r>
            <a:endParaRPr lang="en-US" sz="1400">
              <a:ea typeface="Calibri"/>
              <a:cs typeface="Calibri"/>
            </a:endParaRPr>
          </a:p>
        </p:txBody>
      </p:sp>
      <p:sp>
        <p:nvSpPr>
          <p:cNvPr id="15" name="Text 13"/>
          <p:cNvSpPr/>
          <p:nvPr/>
        </p:nvSpPr>
        <p:spPr>
          <a:xfrm>
            <a:off x="457200" y="4069080"/>
            <a:ext cx="8229600" cy="86868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 err="1">
                <a:solidFill>
                  <a:srgbClr val="1E2D40"/>
                </a:solidFill>
              </a:rPr>
              <a:t>Encadre</a:t>
            </a:r>
            <a:r>
              <a:rPr lang="en-US" sz="1600" dirty="0">
                <a:solidFill>
                  <a:srgbClr val="1E2D40"/>
                </a:solidFill>
              </a:rPr>
              <a:t> </a:t>
            </a:r>
            <a:r>
              <a:rPr lang="en-US" sz="1600" dirty="0" err="1">
                <a:solidFill>
                  <a:srgbClr val="1E2D40"/>
                </a:solidFill>
              </a:rPr>
              <a:t>strictement</a:t>
            </a:r>
            <a:r>
              <a:rPr lang="en-US" sz="1600" dirty="0">
                <a:solidFill>
                  <a:srgbClr val="1E2D40"/>
                </a:solidFill>
              </a:rPr>
              <a:t> la garde </a:t>
            </a:r>
            <a:r>
              <a:rPr lang="en-US" sz="1600" dirty="0" err="1">
                <a:solidFill>
                  <a:srgbClr val="1E2D40"/>
                </a:solidFill>
              </a:rPr>
              <a:t>en</a:t>
            </a:r>
            <a:r>
              <a:rPr lang="en-US" sz="1600" dirty="0">
                <a:solidFill>
                  <a:srgbClr val="1E2D40"/>
                </a:solidFill>
              </a:rPr>
              <a:t> </a:t>
            </a:r>
            <a:r>
              <a:rPr lang="en-US" sz="1600" dirty="0" err="1">
                <a:solidFill>
                  <a:srgbClr val="1E2D40"/>
                </a:solidFill>
              </a:rPr>
              <a:t>établissement</a:t>
            </a:r>
            <a:r>
              <a:rPr lang="en-US" sz="1600" dirty="0">
                <a:solidFill>
                  <a:srgbClr val="1E2D40"/>
                </a:solidFill>
              </a:rPr>
              <a:t> de santé</a:t>
            </a:r>
            <a:endParaRPr lang="en-US" sz="1600">
              <a:ea typeface="Calibri"/>
              <a:cs typeface="Calibri"/>
            </a:endParaRPr>
          </a:p>
          <a:p>
            <a:pPr marL="342900" indent="-342900">
              <a:buSzPct val="100000"/>
              <a:buChar char="•"/>
            </a:pPr>
            <a:r>
              <a:rPr lang="en-US" sz="1600" dirty="0" err="1">
                <a:solidFill>
                  <a:srgbClr val="1E2D40"/>
                </a:solidFill>
              </a:rPr>
              <a:t>Prévoit</a:t>
            </a:r>
            <a:r>
              <a:rPr lang="en-US" sz="1600" dirty="0">
                <a:solidFill>
                  <a:srgbClr val="1E2D40"/>
                </a:solidFill>
              </a:rPr>
              <a:t> des </a:t>
            </a:r>
            <a:r>
              <a:rPr lang="en-US" sz="1600" dirty="0" err="1">
                <a:solidFill>
                  <a:srgbClr val="1E2D40"/>
                </a:solidFill>
              </a:rPr>
              <a:t>mécanismes</a:t>
            </a:r>
            <a:r>
              <a:rPr lang="en-US" sz="1600" dirty="0">
                <a:solidFill>
                  <a:srgbClr val="1E2D40"/>
                </a:solidFill>
              </a:rPr>
              <a:t> de </a:t>
            </a:r>
            <a:r>
              <a:rPr lang="en-US" sz="1600" dirty="0" err="1">
                <a:solidFill>
                  <a:srgbClr val="1E2D40"/>
                </a:solidFill>
              </a:rPr>
              <a:t>révision</a:t>
            </a:r>
            <a:r>
              <a:rPr lang="en-US" sz="1600" dirty="0">
                <a:solidFill>
                  <a:srgbClr val="1E2D40"/>
                </a:solidFill>
              </a:rPr>
              <a:t> par le Tribunal </a:t>
            </a:r>
            <a:r>
              <a:rPr lang="en-US" sz="1600" dirty="0" err="1">
                <a:solidFill>
                  <a:srgbClr val="1E2D40"/>
                </a:solidFill>
              </a:rPr>
              <a:t>administratif</a:t>
            </a:r>
            <a:r>
              <a:rPr lang="en-US" sz="1600" dirty="0">
                <a:solidFill>
                  <a:srgbClr val="1E2D40"/>
                </a:solidFill>
              </a:rPr>
              <a:t> du Québec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2D6A4F"/>
          </a:solidFill>
          <a:ln w="12700">
            <a:solidFill>
              <a:srgbClr val="2D6A4F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FFFFFF"/>
                </a:solidFill>
              </a:rPr>
              <a:t>🔑  Droits </a:t>
            </a:r>
            <a:r>
              <a:rPr lang="en-US" sz="1800" b="1" dirty="0" err="1">
                <a:solidFill>
                  <a:srgbClr val="FFFFFF"/>
                </a:solidFill>
              </a:rPr>
              <a:t>spécifiques</a:t>
            </a:r>
            <a:r>
              <a:rPr lang="en-US" sz="1800" b="1" dirty="0">
                <a:solidFill>
                  <a:srgbClr val="FFFFFF"/>
                </a:solidFill>
              </a:rPr>
              <a:t> </a:t>
            </a:r>
            <a:r>
              <a:rPr lang="en-US" sz="1800" b="1" dirty="0" err="1">
                <a:solidFill>
                  <a:srgbClr val="FFFFFF"/>
                </a:solidFill>
              </a:rPr>
              <a:t>en</a:t>
            </a:r>
            <a:r>
              <a:rPr lang="en-US" sz="1800" b="1" dirty="0">
                <a:solidFill>
                  <a:srgbClr val="FFFFFF"/>
                </a:solidFill>
              </a:rPr>
              <a:t> Santé </a:t>
            </a:r>
            <a:r>
              <a:rPr lang="en-US" sz="1800" b="1" dirty="0" err="1">
                <a:solidFill>
                  <a:srgbClr val="FFFFFF"/>
                </a:solidFill>
              </a:rPr>
              <a:t>Mentale</a:t>
            </a:r>
            <a:r>
              <a:rPr lang="en-US" sz="1800" b="1" dirty="0">
                <a:solidFill>
                  <a:srgbClr val="FFFFFF"/>
                </a:solidFill>
              </a:rPr>
              <a:t> (</a:t>
            </a:r>
            <a:r>
              <a:rPr lang="en-US" b="1" dirty="0">
                <a:solidFill>
                  <a:srgbClr val="FFFFFF"/>
                </a:solidFill>
              </a:rPr>
              <a:t>1/4</a:t>
            </a:r>
            <a:r>
              <a:rPr lang="en-US" sz="1800" b="1" dirty="0">
                <a:solidFill>
                  <a:srgbClr val="FFFFFF"/>
                </a:solidFill>
              </a:rPr>
              <a:t>)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320040" y="822960"/>
            <a:ext cx="8503920" cy="1463040"/>
          </a:xfrm>
          <a:prstGeom prst="rect">
            <a:avLst/>
          </a:prstGeom>
          <a:solidFill>
            <a:srgbClr val="D8F3DC"/>
          </a:solidFill>
          <a:ln w="12700">
            <a:solidFill>
              <a:srgbClr val="B7DFB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CA"/>
          </a:p>
        </p:txBody>
      </p:sp>
      <p:sp>
        <p:nvSpPr>
          <p:cNvPr id="5" name="Shape 3"/>
          <p:cNvSpPr/>
          <p:nvPr/>
        </p:nvSpPr>
        <p:spPr>
          <a:xfrm>
            <a:off x="411480" y="960120"/>
            <a:ext cx="548640" cy="548640"/>
          </a:xfrm>
          <a:prstGeom prst="ellipse">
            <a:avLst/>
          </a:prstGeom>
          <a:solidFill>
            <a:srgbClr val="2D6A4F"/>
          </a:solidFill>
          <a:ln w="12700">
            <a:solidFill>
              <a:srgbClr val="2D6A4F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6" name="Text 4"/>
          <p:cNvSpPr/>
          <p:nvPr/>
        </p:nvSpPr>
        <p:spPr>
          <a:xfrm>
            <a:off x="411480" y="96012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1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1097280" y="841248"/>
            <a:ext cx="7315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2D6A4F"/>
                </a:solidFill>
              </a:rPr>
              <a:t>Droit au consentement libre et éclairé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097280" y="1307592"/>
            <a:ext cx="7589520" cy="86868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E2D40"/>
                </a:solidFill>
              </a:rPr>
              <a:t>Tout </a:t>
            </a:r>
            <a:r>
              <a:rPr lang="en-US" sz="1400" dirty="0" err="1">
                <a:solidFill>
                  <a:srgbClr val="1E2D40"/>
                </a:solidFill>
              </a:rPr>
              <a:t>traitement</a:t>
            </a:r>
            <a:r>
              <a:rPr lang="en-US" sz="1400" dirty="0">
                <a:solidFill>
                  <a:srgbClr val="1E2D40"/>
                </a:solidFill>
              </a:rPr>
              <a:t> </a:t>
            </a:r>
            <a:r>
              <a:rPr lang="en-US" sz="1400" dirty="0" err="1">
                <a:solidFill>
                  <a:srgbClr val="1E2D40"/>
                </a:solidFill>
              </a:rPr>
              <a:t>nécessite</a:t>
            </a:r>
            <a:r>
              <a:rPr lang="en-US" sz="1400" dirty="0">
                <a:solidFill>
                  <a:srgbClr val="1E2D40"/>
                </a:solidFill>
              </a:rPr>
              <a:t> le </a:t>
            </a:r>
            <a:r>
              <a:rPr lang="en-US" sz="1400" dirty="0" err="1">
                <a:solidFill>
                  <a:srgbClr val="1E2D40"/>
                </a:solidFill>
              </a:rPr>
              <a:t>consentement</a:t>
            </a:r>
            <a:r>
              <a:rPr lang="en-US" sz="1400" dirty="0">
                <a:solidFill>
                  <a:srgbClr val="1E2D40"/>
                </a:solidFill>
              </a:rPr>
              <a:t> de la </a:t>
            </a:r>
            <a:r>
              <a:rPr lang="en-US" sz="1400" dirty="0" err="1">
                <a:solidFill>
                  <a:srgbClr val="1E2D40"/>
                </a:solidFill>
              </a:rPr>
              <a:t>personne</a:t>
            </a:r>
            <a:endParaRPr lang="en-US" sz="1400" err="1">
              <a:ea typeface="Calibri"/>
              <a:cs typeface="Calibri"/>
            </a:endParaRPr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E2D40"/>
                </a:solidFill>
              </a:rPr>
              <a:t>Le </a:t>
            </a:r>
            <a:r>
              <a:rPr lang="en-US" sz="1400" dirty="0" err="1">
                <a:solidFill>
                  <a:srgbClr val="1E2D40"/>
                </a:solidFill>
              </a:rPr>
              <a:t>professionnel</a:t>
            </a:r>
            <a:r>
              <a:rPr lang="en-US" sz="1400" dirty="0">
                <a:solidFill>
                  <a:srgbClr val="1E2D40"/>
                </a:solidFill>
              </a:rPr>
              <a:t> doit informer : nature, </a:t>
            </a:r>
            <a:r>
              <a:rPr lang="en-US" sz="1400" dirty="0" err="1">
                <a:solidFill>
                  <a:srgbClr val="1E2D40"/>
                </a:solidFill>
              </a:rPr>
              <a:t>objectifs</a:t>
            </a:r>
            <a:r>
              <a:rPr lang="en-US" sz="1400" dirty="0">
                <a:solidFill>
                  <a:srgbClr val="1E2D40"/>
                </a:solidFill>
              </a:rPr>
              <a:t>, </a:t>
            </a:r>
            <a:r>
              <a:rPr lang="en-US" sz="1400" dirty="0" err="1">
                <a:solidFill>
                  <a:srgbClr val="1E2D40"/>
                </a:solidFill>
              </a:rPr>
              <a:t>risques</a:t>
            </a:r>
            <a:r>
              <a:rPr lang="en-US" sz="1400" dirty="0">
                <a:solidFill>
                  <a:srgbClr val="1E2D40"/>
                </a:solidFill>
              </a:rPr>
              <a:t>, alternatives</a:t>
            </a:r>
            <a:endParaRPr lang="en-US" sz="1400">
              <a:ea typeface="Calibri"/>
              <a:cs typeface="Calibri"/>
            </a:endParaRPr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E2D40"/>
                </a:solidFill>
              </a:rPr>
              <a:t>La </a:t>
            </a:r>
            <a:r>
              <a:rPr lang="en-US" sz="1400" dirty="0" err="1">
                <a:solidFill>
                  <a:srgbClr val="1E2D40"/>
                </a:solidFill>
              </a:rPr>
              <a:t>personne</a:t>
            </a:r>
            <a:r>
              <a:rPr lang="en-US" sz="1400" dirty="0">
                <a:solidFill>
                  <a:srgbClr val="1E2D40"/>
                </a:solidFill>
              </a:rPr>
              <a:t> </a:t>
            </a:r>
            <a:r>
              <a:rPr lang="en-US" sz="1400" dirty="0" err="1">
                <a:solidFill>
                  <a:srgbClr val="1E2D40"/>
                </a:solidFill>
              </a:rPr>
              <a:t>peut</a:t>
            </a:r>
            <a:r>
              <a:rPr lang="en-US" sz="1400" dirty="0">
                <a:solidFill>
                  <a:srgbClr val="1E2D40"/>
                </a:solidFill>
              </a:rPr>
              <a:t> refuser </a:t>
            </a:r>
            <a:r>
              <a:rPr lang="en-US" sz="1400" dirty="0" err="1">
                <a:solidFill>
                  <a:srgbClr val="1E2D40"/>
                </a:solidFill>
              </a:rPr>
              <a:t>ou</a:t>
            </a:r>
            <a:r>
              <a:rPr lang="en-US" sz="1400" dirty="0">
                <a:solidFill>
                  <a:srgbClr val="1E2D40"/>
                </a:solidFill>
              </a:rPr>
              <a:t> cesser un </a:t>
            </a:r>
            <a:r>
              <a:rPr lang="en-US" sz="1400" dirty="0" err="1">
                <a:solidFill>
                  <a:srgbClr val="1E2D40"/>
                </a:solidFill>
              </a:rPr>
              <a:t>traitement</a:t>
            </a:r>
            <a:r>
              <a:rPr lang="en-US" sz="1400" dirty="0">
                <a:solidFill>
                  <a:srgbClr val="1E2D40"/>
                </a:solidFill>
              </a:rPr>
              <a:t> </a:t>
            </a:r>
            <a:r>
              <a:rPr lang="en-US" sz="1400" dirty="0" err="1">
                <a:solidFill>
                  <a:srgbClr val="1E2D40"/>
                </a:solidFill>
              </a:rPr>
              <a:t>en</a:t>
            </a:r>
            <a:r>
              <a:rPr lang="en-US" sz="1400" dirty="0">
                <a:solidFill>
                  <a:srgbClr val="1E2D40"/>
                </a:solidFill>
              </a:rPr>
              <a:t> tout temps</a:t>
            </a:r>
            <a:endParaRPr lang="en-US" sz="1400">
              <a:ea typeface="Calibri"/>
              <a:cs typeface="Calibri"/>
            </a:endParaRPr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E2D40"/>
                </a:solidFill>
              </a:rPr>
              <a:t>Exception : garde </a:t>
            </a:r>
            <a:r>
              <a:rPr lang="en-US" sz="1400" dirty="0" err="1">
                <a:solidFill>
                  <a:srgbClr val="1E2D40"/>
                </a:solidFill>
              </a:rPr>
              <a:t>en</a:t>
            </a:r>
            <a:r>
              <a:rPr lang="en-US" sz="1400" dirty="0">
                <a:solidFill>
                  <a:srgbClr val="1E2D40"/>
                </a:solidFill>
              </a:rPr>
              <a:t> </a:t>
            </a:r>
            <a:r>
              <a:rPr lang="en-US" sz="1400" dirty="0" err="1">
                <a:solidFill>
                  <a:srgbClr val="1E2D40"/>
                </a:solidFill>
              </a:rPr>
              <a:t>établissement</a:t>
            </a:r>
            <a:r>
              <a:rPr lang="en-US" sz="1400" dirty="0">
                <a:solidFill>
                  <a:srgbClr val="1E2D40"/>
                </a:solidFill>
              </a:rPr>
              <a:t> </a:t>
            </a:r>
            <a:r>
              <a:rPr lang="en-US" sz="1400" dirty="0" err="1">
                <a:solidFill>
                  <a:srgbClr val="1E2D40"/>
                </a:solidFill>
              </a:rPr>
              <a:t>si</a:t>
            </a:r>
            <a:r>
              <a:rPr lang="en-US" sz="1400" dirty="0">
                <a:solidFill>
                  <a:srgbClr val="1E2D40"/>
                </a:solidFill>
              </a:rPr>
              <a:t> danger imminent et grave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320040" y="2423160"/>
            <a:ext cx="8503920" cy="2560320"/>
          </a:xfrm>
          <a:prstGeom prst="rect">
            <a:avLst/>
          </a:prstGeom>
          <a:solidFill>
            <a:srgbClr val="F0F4F8"/>
          </a:solidFill>
          <a:ln w="12700">
            <a:solidFill>
              <a:srgbClr val="D0DCE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CA"/>
          </a:p>
        </p:txBody>
      </p:sp>
      <p:sp>
        <p:nvSpPr>
          <p:cNvPr id="10" name="Shape 8"/>
          <p:cNvSpPr/>
          <p:nvPr/>
        </p:nvSpPr>
        <p:spPr>
          <a:xfrm>
            <a:off x="411480" y="2514600"/>
            <a:ext cx="548640" cy="548640"/>
          </a:xfrm>
          <a:prstGeom prst="ellipse">
            <a:avLst/>
          </a:prstGeom>
          <a:solidFill>
            <a:srgbClr val="2E86AB"/>
          </a:solidFill>
          <a:ln w="12700">
            <a:solidFill>
              <a:srgbClr val="2E86AB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11" name="Text 9"/>
          <p:cNvSpPr/>
          <p:nvPr/>
        </p:nvSpPr>
        <p:spPr>
          <a:xfrm>
            <a:off x="411480" y="251460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2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097280" y="2450592"/>
            <a:ext cx="7315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D5F8A"/>
                </a:solidFill>
              </a:rPr>
              <a:t>Conditions strictes pour la garde en établissement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457200" y="2999232"/>
            <a:ext cx="2651760" cy="1828800"/>
          </a:xfrm>
          <a:prstGeom prst="rect">
            <a:avLst/>
          </a:prstGeom>
          <a:solidFill>
            <a:srgbClr val="FFFFFF"/>
          </a:solidFill>
          <a:ln w="12700">
            <a:solidFill>
              <a:srgbClr val="E0E8EF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14" name="Shape 12"/>
          <p:cNvSpPr/>
          <p:nvPr/>
        </p:nvSpPr>
        <p:spPr>
          <a:xfrm>
            <a:off x="457200" y="2999232"/>
            <a:ext cx="2651760" cy="384048"/>
          </a:xfrm>
          <a:prstGeom prst="rect">
            <a:avLst/>
          </a:prstGeom>
          <a:solidFill>
            <a:srgbClr val="C62828"/>
          </a:solidFill>
          <a:ln w="12700">
            <a:solidFill>
              <a:srgbClr val="C62828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15" name="Text 13"/>
          <p:cNvSpPr/>
          <p:nvPr/>
        </p:nvSpPr>
        <p:spPr>
          <a:xfrm>
            <a:off x="457200" y="2999232"/>
            <a:ext cx="26517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Garde préventive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457200" y="3456432"/>
            <a:ext cx="2651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C62828"/>
                </a:solidFill>
              </a:rPr>
              <a:t>max 72 h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548640" y="3840480"/>
            <a:ext cx="24688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400" dirty="0">
                <a:solidFill>
                  <a:srgbClr val="1E2D40"/>
                </a:solidFill>
              </a:rPr>
              <a:t>Examen </a:t>
            </a:r>
            <a:r>
              <a:rPr lang="en-US" sz="1400" dirty="0" err="1">
                <a:solidFill>
                  <a:srgbClr val="1E2D40"/>
                </a:solidFill>
              </a:rPr>
              <a:t>médical</a:t>
            </a:r>
            <a:r>
              <a:rPr lang="en-US" sz="1400" dirty="0">
                <a:solidFill>
                  <a:srgbClr val="1E2D40"/>
                </a:solidFill>
              </a:rPr>
              <a:t> — danger grave et </a:t>
            </a:r>
            <a:r>
              <a:rPr lang="en-US" sz="1400" dirty="0" err="1">
                <a:solidFill>
                  <a:srgbClr val="1E2D40"/>
                </a:solidFill>
              </a:rPr>
              <a:t>immédiat</a:t>
            </a:r>
            <a:r>
              <a:rPr lang="en-US" sz="1400" dirty="0">
                <a:solidFill>
                  <a:srgbClr val="1E2D40"/>
                </a:solidFill>
              </a:rPr>
              <a:t> pour soi </a:t>
            </a:r>
            <a:r>
              <a:rPr lang="en-US" sz="1400" dirty="0" err="1">
                <a:solidFill>
                  <a:srgbClr val="1E2D40"/>
                </a:solidFill>
              </a:rPr>
              <a:t>ou</a:t>
            </a:r>
            <a:r>
              <a:rPr lang="en-US" sz="1400" dirty="0">
                <a:solidFill>
                  <a:srgbClr val="1E2D40"/>
                </a:solidFill>
              </a:rPr>
              <a:t> autrui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3246120" y="2999232"/>
            <a:ext cx="2651760" cy="1828800"/>
          </a:xfrm>
          <a:prstGeom prst="rect">
            <a:avLst/>
          </a:prstGeom>
          <a:solidFill>
            <a:srgbClr val="FFFFFF"/>
          </a:solidFill>
          <a:ln w="12700">
            <a:solidFill>
              <a:srgbClr val="E0E8EF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19" name="Shape 17"/>
          <p:cNvSpPr/>
          <p:nvPr/>
        </p:nvSpPr>
        <p:spPr>
          <a:xfrm>
            <a:off x="3246120" y="2999232"/>
            <a:ext cx="2651760" cy="384048"/>
          </a:xfrm>
          <a:prstGeom prst="rect">
            <a:avLst/>
          </a:prstGeom>
          <a:solidFill>
            <a:srgbClr val="F18F01"/>
          </a:solidFill>
          <a:ln w="12700">
            <a:solidFill>
              <a:srgbClr val="F18F01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20" name="Text 18"/>
          <p:cNvSpPr/>
          <p:nvPr/>
        </p:nvSpPr>
        <p:spPr>
          <a:xfrm>
            <a:off x="3246120" y="2999232"/>
            <a:ext cx="26517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Garde provisoire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3246120" y="3456432"/>
            <a:ext cx="2651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18F01"/>
                </a:solidFill>
              </a:rPr>
              <a:t>max 48 h suppl.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3337560" y="3840480"/>
            <a:ext cx="24688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400" dirty="0" err="1">
                <a:solidFill>
                  <a:srgbClr val="1E2D40"/>
                </a:solidFill>
              </a:rPr>
              <a:t>Ordonnée</a:t>
            </a:r>
            <a:r>
              <a:rPr lang="en-US" sz="1400" dirty="0">
                <a:solidFill>
                  <a:srgbClr val="1E2D40"/>
                </a:solidFill>
              </a:rPr>
              <a:t> par un </a:t>
            </a:r>
            <a:r>
              <a:rPr lang="en-US" sz="1400" dirty="0" err="1">
                <a:solidFill>
                  <a:srgbClr val="1E2D40"/>
                </a:solidFill>
              </a:rPr>
              <a:t>juge</a:t>
            </a:r>
            <a:r>
              <a:rPr lang="en-US" sz="1400" dirty="0">
                <a:solidFill>
                  <a:srgbClr val="1E2D40"/>
                </a:solidFill>
              </a:rPr>
              <a:t> — deux examens </a:t>
            </a:r>
            <a:r>
              <a:rPr lang="en-US" sz="1400" dirty="0" err="1">
                <a:solidFill>
                  <a:srgbClr val="1E2D40"/>
                </a:solidFill>
              </a:rPr>
              <a:t>psychiatriques</a:t>
            </a:r>
            <a:r>
              <a:rPr lang="en-US" sz="1400" dirty="0">
                <a:solidFill>
                  <a:srgbClr val="1E2D40"/>
                </a:solidFill>
              </a:rPr>
              <a:t> </a:t>
            </a:r>
            <a:r>
              <a:rPr lang="en-US" sz="1400" dirty="0" err="1">
                <a:solidFill>
                  <a:srgbClr val="1E2D40"/>
                </a:solidFill>
              </a:rPr>
              <a:t>requis</a:t>
            </a:r>
            <a:endParaRPr lang="en-US" sz="1400" dirty="0" err="1"/>
          </a:p>
        </p:txBody>
      </p:sp>
      <p:sp>
        <p:nvSpPr>
          <p:cNvPr id="23" name="Shape 21"/>
          <p:cNvSpPr/>
          <p:nvPr/>
        </p:nvSpPr>
        <p:spPr>
          <a:xfrm>
            <a:off x="6035040" y="2999232"/>
            <a:ext cx="2651760" cy="1828800"/>
          </a:xfrm>
          <a:prstGeom prst="rect">
            <a:avLst/>
          </a:prstGeom>
          <a:solidFill>
            <a:srgbClr val="FFFFFF"/>
          </a:solidFill>
          <a:ln w="12700">
            <a:solidFill>
              <a:srgbClr val="E0E8EF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24" name="Shape 22"/>
          <p:cNvSpPr/>
          <p:nvPr/>
        </p:nvSpPr>
        <p:spPr>
          <a:xfrm>
            <a:off x="6035040" y="2999232"/>
            <a:ext cx="2651760" cy="384048"/>
          </a:xfrm>
          <a:prstGeom prst="rect">
            <a:avLst/>
          </a:prstGeom>
          <a:solidFill>
            <a:srgbClr val="2D6A4F"/>
          </a:solidFill>
          <a:ln w="12700">
            <a:solidFill>
              <a:srgbClr val="2D6A4F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25" name="Text 23"/>
          <p:cNvSpPr/>
          <p:nvPr/>
        </p:nvSpPr>
        <p:spPr>
          <a:xfrm>
            <a:off x="6035040" y="2999232"/>
            <a:ext cx="26517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Garde autorisée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6035040" y="3456432"/>
            <a:ext cx="2651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2D6A4F"/>
                </a:solidFill>
              </a:rPr>
              <a:t>max 21 jours renouvelable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6126480" y="3840480"/>
            <a:ext cx="24688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400" dirty="0" err="1">
                <a:solidFill>
                  <a:srgbClr val="1E2D40"/>
                </a:solidFill>
              </a:rPr>
              <a:t>Ordonnée</a:t>
            </a:r>
            <a:r>
              <a:rPr lang="en-US" sz="1400" dirty="0">
                <a:solidFill>
                  <a:srgbClr val="1E2D40"/>
                </a:solidFill>
              </a:rPr>
              <a:t> par le TAQ après audition — </a:t>
            </a:r>
            <a:r>
              <a:rPr lang="en-US" sz="1400" dirty="0" err="1">
                <a:solidFill>
                  <a:srgbClr val="1E2D40"/>
                </a:solidFill>
              </a:rPr>
              <a:t>critères</a:t>
            </a:r>
            <a:r>
              <a:rPr lang="en-US" sz="1400" dirty="0">
                <a:solidFill>
                  <a:srgbClr val="1E2D40"/>
                </a:solidFill>
              </a:rPr>
              <a:t> </a:t>
            </a:r>
            <a:r>
              <a:rPr lang="en-US" sz="1400" dirty="0" err="1">
                <a:solidFill>
                  <a:srgbClr val="1E2D40"/>
                </a:solidFill>
              </a:rPr>
              <a:t>stricts</a:t>
            </a:r>
            <a:r>
              <a:rPr lang="en-US" sz="1400" dirty="0">
                <a:solidFill>
                  <a:srgbClr val="1E2D40"/>
                </a:solidFill>
              </a:rPr>
              <a:t> de </a:t>
            </a:r>
            <a:r>
              <a:rPr lang="en-US" sz="1400" dirty="0" err="1">
                <a:solidFill>
                  <a:srgbClr val="1E2D40"/>
                </a:solidFill>
              </a:rPr>
              <a:t>dangerosité</a:t>
            </a:r>
            <a:endParaRPr lang="en-US" sz="1400" dirty="0" err="1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4128CCD-0C2E-DA5C-3BC2-E5B2C59DA6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7A1DF098-2656-A6D7-30F8-3BA97C0D3C95}"/>
              </a:ext>
            </a:extLst>
          </p:cNvPr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2D6A4F"/>
          </a:solidFill>
          <a:ln w="12700">
            <a:solidFill>
              <a:srgbClr val="2D6A4F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FE10BCE2-D50B-75AF-6EC9-E7B121D04CB4}"/>
              </a:ext>
            </a:extLst>
          </p:cNvPr>
          <p:cNvSpPr/>
          <p:nvPr/>
        </p:nvSpPr>
        <p:spPr>
          <a:xfrm>
            <a:off x="365760" y="0"/>
            <a:ext cx="84124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900" b="1" dirty="0">
                <a:solidFill>
                  <a:srgbClr val="FFFFFF"/>
                </a:solidFill>
              </a:rPr>
              <a:t>⚖️ Trajectoires de garde - Régime </a:t>
            </a:r>
            <a:r>
              <a:rPr lang="en-US" sz="1900" b="1" dirty="0" err="1">
                <a:solidFill>
                  <a:srgbClr val="FFFFFF"/>
                </a:solidFill>
              </a:rPr>
              <a:t>actuel</a:t>
            </a:r>
            <a:r>
              <a:rPr lang="en-US" sz="1900" b="1" dirty="0">
                <a:solidFill>
                  <a:srgbClr val="FFFFFF"/>
                </a:solidFill>
              </a:rPr>
              <a:t> de la P-38 </a:t>
            </a:r>
            <a:r>
              <a:rPr lang="en-US" b="1" dirty="0">
                <a:solidFill>
                  <a:srgbClr val="FFFFFF"/>
                </a:solidFill>
              </a:rPr>
              <a:t>(2/4)</a:t>
            </a:r>
            <a:endParaRPr lang="en-US" sz="1900" b="1" dirty="0">
              <a:solidFill>
                <a:srgbClr val="FFFFFF"/>
              </a:solidFill>
              <a:ea typeface="Calibri"/>
              <a:cs typeface="Calibri"/>
            </a:endParaRPr>
          </a:p>
        </p:txBody>
      </p:sp>
      <p:sp>
        <p:nvSpPr>
          <p:cNvPr id="4" name="Shape 2">
            <a:extLst>
              <a:ext uri="{FF2B5EF4-FFF2-40B4-BE49-F238E27FC236}">
                <a16:creationId xmlns:a16="http://schemas.microsoft.com/office/drawing/2014/main" id="{5A369E47-B645-F28F-BE30-06BE33A59D0D}"/>
              </a:ext>
            </a:extLst>
          </p:cNvPr>
          <p:cNvSpPr/>
          <p:nvPr/>
        </p:nvSpPr>
        <p:spPr>
          <a:xfrm>
            <a:off x="320040" y="822960"/>
            <a:ext cx="4069080" cy="2606040"/>
          </a:xfrm>
          <a:prstGeom prst="rect">
            <a:avLst/>
          </a:prstGeom>
          <a:solidFill>
            <a:srgbClr val="D8F3DC"/>
          </a:solidFill>
          <a:ln w="12700">
            <a:solidFill>
              <a:srgbClr val="B7DFB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CA"/>
          </a:p>
        </p:txBody>
      </p:sp>
      <p:sp>
        <p:nvSpPr>
          <p:cNvPr id="5" name="Shape 3">
            <a:extLst>
              <a:ext uri="{FF2B5EF4-FFF2-40B4-BE49-F238E27FC236}">
                <a16:creationId xmlns:a16="http://schemas.microsoft.com/office/drawing/2014/main" id="{D05F2DAF-6D67-27F4-714B-267693F04B18}"/>
              </a:ext>
            </a:extLst>
          </p:cNvPr>
          <p:cNvSpPr/>
          <p:nvPr/>
        </p:nvSpPr>
        <p:spPr>
          <a:xfrm>
            <a:off x="320040" y="822960"/>
            <a:ext cx="4069080" cy="457200"/>
          </a:xfrm>
          <a:prstGeom prst="rect">
            <a:avLst/>
          </a:prstGeom>
          <a:solidFill>
            <a:srgbClr val="2D6A4F"/>
          </a:solidFill>
          <a:ln w="12700">
            <a:solidFill>
              <a:srgbClr val="2D6A4F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6" name="Text 4">
            <a:extLst>
              <a:ext uri="{FF2B5EF4-FFF2-40B4-BE49-F238E27FC236}">
                <a16:creationId xmlns:a16="http://schemas.microsoft.com/office/drawing/2014/main" id="{47A555F7-0DFD-7F8F-ADC9-8EBAA1977F5D}"/>
              </a:ext>
            </a:extLst>
          </p:cNvPr>
          <p:cNvSpPr/>
          <p:nvPr/>
        </p:nvSpPr>
        <p:spPr>
          <a:xfrm>
            <a:off x="533400" y="822960"/>
            <a:ext cx="3718560" cy="4648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200" b="1">
                <a:solidFill>
                  <a:srgbClr val="FFFFFF"/>
                </a:solidFill>
              </a:rPr>
              <a:t>️</a:t>
            </a:r>
            <a:r>
              <a:rPr lang="en-US" sz="1250" b="1" dirty="0">
                <a:solidFill>
                  <a:srgbClr val="FFFFFF"/>
                </a:solidFill>
              </a:rPr>
              <a:t> </a:t>
            </a:r>
            <a:endParaRPr lang="en-US" sz="1250" b="1" dirty="0">
              <a:solidFill>
                <a:srgbClr val="FFFFFF"/>
              </a:solidFill>
              <a:ea typeface="Calibri"/>
              <a:cs typeface="Calibri"/>
            </a:endParaRPr>
          </a:p>
        </p:txBody>
      </p:sp>
      <p:sp>
        <p:nvSpPr>
          <p:cNvPr id="7" name="Text 5">
            <a:extLst>
              <a:ext uri="{FF2B5EF4-FFF2-40B4-BE49-F238E27FC236}">
                <a16:creationId xmlns:a16="http://schemas.microsoft.com/office/drawing/2014/main" id="{0793BB0B-2750-4DBE-4A85-F5C0793B61E2}"/>
              </a:ext>
            </a:extLst>
          </p:cNvPr>
          <p:cNvSpPr/>
          <p:nvPr/>
        </p:nvSpPr>
        <p:spPr>
          <a:xfrm>
            <a:off x="457200" y="1371600"/>
            <a:ext cx="3794760" cy="196596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marL="342900" indent="-342900">
              <a:buSzPct val="100000"/>
              <a:buFont typeface="Arial"/>
              <a:buChar char="•"/>
            </a:pPr>
            <a:r>
              <a:rPr lang="en-US" sz="1600" dirty="0">
                <a:solidFill>
                  <a:srgbClr val="1E2D40"/>
                </a:solidFill>
                <a:ea typeface="+mn-lt"/>
                <a:cs typeface="+mn-lt"/>
              </a:rPr>
              <a:t>La garde </a:t>
            </a:r>
            <a:r>
              <a:rPr lang="en-US" sz="1600" dirty="0" err="1">
                <a:solidFill>
                  <a:srgbClr val="1E2D40"/>
                </a:solidFill>
                <a:ea typeface="+mn-lt"/>
                <a:cs typeface="+mn-lt"/>
              </a:rPr>
              <a:t>préventive</a:t>
            </a:r>
            <a:r>
              <a:rPr lang="en-US" sz="1600" dirty="0">
                <a:solidFill>
                  <a:srgbClr val="1E2D40"/>
                </a:solidFill>
                <a:ea typeface="+mn-lt"/>
                <a:cs typeface="+mn-lt"/>
              </a:rPr>
              <a:t> </a:t>
            </a:r>
            <a:r>
              <a:rPr lang="en-US" sz="1600" dirty="0" err="1">
                <a:solidFill>
                  <a:srgbClr val="1E2D40"/>
                </a:solidFill>
                <a:ea typeface="+mn-lt"/>
                <a:cs typeface="+mn-lt"/>
              </a:rPr>
              <a:t>permet</a:t>
            </a:r>
            <a:r>
              <a:rPr lang="en-US" sz="1600" dirty="0">
                <a:solidFill>
                  <a:srgbClr val="1E2D40"/>
                </a:solidFill>
                <a:ea typeface="+mn-lt"/>
                <a:cs typeface="+mn-lt"/>
              </a:rPr>
              <a:t> de </a:t>
            </a:r>
            <a:r>
              <a:rPr lang="en-US" sz="1600" dirty="0" err="1">
                <a:solidFill>
                  <a:srgbClr val="1E2D40"/>
                </a:solidFill>
                <a:ea typeface="+mn-lt"/>
                <a:cs typeface="+mn-lt"/>
              </a:rPr>
              <a:t>retenir</a:t>
            </a:r>
            <a:r>
              <a:rPr lang="en-US" sz="1600" dirty="0">
                <a:solidFill>
                  <a:srgbClr val="1E2D40"/>
                </a:solidFill>
                <a:ea typeface="+mn-lt"/>
                <a:cs typeface="+mn-lt"/>
              </a:rPr>
              <a:t> </a:t>
            </a:r>
            <a:r>
              <a:rPr lang="en-US" sz="1600" dirty="0" err="1">
                <a:solidFill>
                  <a:srgbClr val="1E2D40"/>
                </a:solidFill>
                <a:ea typeface="+mn-lt"/>
                <a:cs typeface="+mn-lt"/>
              </a:rPr>
              <a:t>une</a:t>
            </a:r>
            <a:r>
              <a:rPr lang="en-US" sz="1600" dirty="0">
                <a:solidFill>
                  <a:srgbClr val="1E2D40"/>
                </a:solidFill>
                <a:ea typeface="+mn-lt"/>
                <a:cs typeface="+mn-lt"/>
              </a:rPr>
              <a:t> </a:t>
            </a:r>
            <a:r>
              <a:rPr lang="en-US" sz="1600" dirty="0" err="1">
                <a:solidFill>
                  <a:srgbClr val="1E2D40"/>
                </a:solidFill>
                <a:ea typeface="+mn-lt"/>
                <a:cs typeface="+mn-lt"/>
              </a:rPr>
              <a:t>personne</a:t>
            </a:r>
            <a:r>
              <a:rPr lang="en-US" sz="1600" dirty="0">
                <a:solidFill>
                  <a:srgbClr val="1E2D40"/>
                </a:solidFill>
                <a:ea typeface="+mn-lt"/>
                <a:cs typeface="+mn-lt"/>
              </a:rPr>
              <a:t> </a:t>
            </a:r>
            <a:r>
              <a:rPr lang="en-US" sz="1600" dirty="0" err="1">
                <a:solidFill>
                  <a:srgbClr val="1E2D40"/>
                </a:solidFill>
                <a:ea typeface="+mn-lt"/>
                <a:cs typeface="+mn-lt"/>
              </a:rPr>
              <a:t>contre</a:t>
            </a:r>
            <a:r>
              <a:rPr lang="en-US" sz="1600" dirty="0">
                <a:solidFill>
                  <a:srgbClr val="1E2D40"/>
                </a:solidFill>
                <a:ea typeface="+mn-lt"/>
                <a:cs typeface="+mn-lt"/>
              </a:rPr>
              <a:t> son </a:t>
            </a:r>
            <a:r>
              <a:rPr lang="en-US" sz="1600" dirty="0" err="1">
                <a:solidFill>
                  <a:srgbClr val="1E2D40"/>
                </a:solidFill>
                <a:ea typeface="+mn-lt"/>
                <a:cs typeface="+mn-lt"/>
              </a:rPr>
              <a:t>gré</a:t>
            </a:r>
            <a:r>
              <a:rPr lang="en-US" sz="1600" dirty="0">
                <a:solidFill>
                  <a:srgbClr val="1E2D40"/>
                </a:solidFill>
                <a:ea typeface="+mn-lt"/>
                <a:cs typeface="+mn-lt"/>
              </a:rPr>
              <a:t> </a:t>
            </a:r>
            <a:r>
              <a:rPr lang="en-US" sz="1600" dirty="0" err="1">
                <a:solidFill>
                  <a:srgbClr val="1E2D40"/>
                </a:solidFill>
                <a:ea typeface="+mn-lt"/>
                <a:cs typeface="+mn-lt"/>
              </a:rPr>
              <a:t>jusqu’à</a:t>
            </a:r>
            <a:r>
              <a:rPr lang="en-US" sz="1600" dirty="0">
                <a:solidFill>
                  <a:srgbClr val="1E2D40"/>
                </a:solidFill>
                <a:ea typeface="+mn-lt"/>
                <a:cs typeface="+mn-lt"/>
              </a:rPr>
              <a:t> 72 </a:t>
            </a:r>
            <a:r>
              <a:rPr lang="en-US" sz="1600" dirty="0" err="1">
                <a:solidFill>
                  <a:srgbClr val="1E2D40"/>
                </a:solidFill>
                <a:ea typeface="+mn-lt"/>
                <a:cs typeface="+mn-lt"/>
              </a:rPr>
              <a:t>heures</a:t>
            </a:r>
            <a:r>
              <a:rPr lang="en-US" sz="1600" dirty="0">
                <a:solidFill>
                  <a:srgbClr val="1E2D40"/>
                </a:solidFill>
                <a:ea typeface="+mn-lt"/>
                <a:cs typeface="+mn-lt"/>
              </a:rPr>
              <a:t> </a:t>
            </a:r>
            <a:r>
              <a:rPr lang="en-US" sz="1600" dirty="0" err="1">
                <a:solidFill>
                  <a:srgbClr val="1E2D40"/>
                </a:solidFill>
                <a:ea typeface="+mn-lt"/>
                <a:cs typeface="+mn-lt"/>
              </a:rPr>
              <a:t>lorsqu’elle</a:t>
            </a:r>
            <a:r>
              <a:rPr lang="en-US" sz="1600" dirty="0">
                <a:solidFill>
                  <a:srgbClr val="1E2D40"/>
                </a:solidFill>
                <a:ea typeface="+mn-lt"/>
                <a:cs typeface="+mn-lt"/>
              </a:rPr>
              <a:t> </a:t>
            </a:r>
            <a:r>
              <a:rPr lang="en-US" sz="1600" dirty="0" err="1">
                <a:solidFill>
                  <a:srgbClr val="1E2D40"/>
                </a:solidFill>
                <a:ea typeface="+mn-lt"/>
                <a:cs typeface="+mn-lt"/>
              </a:rPr>
              <a:t>présente</a:t>
            </a:r>
            <a:r>
              <a:rPr lang="en-US" sz="1600" dirty="0">
                <a:solidFill>
                  <a:srgbClr val="1E2D40"/>
                </a:solidFill>
                <a:ea typeface="+mn-lt"/>
                <a:cs typeface="+mn-lt"/>
              </a:rPr>
              <a:t> un danger grave et </a:t>
            </a:r>
            <a:r>
              <a:rPr lang="en-US" sz="1600" dirty="0" err="1">
                <a:solidFill>
                  <a:srgbClr val="1E2D40"/>
                </a:solidFill>
                <a:ea typeface="+mn-lt"/>
                <a:cs typeface="+mn-lt"/>
              </a:rPr>
              <a:t>immédiat</a:t>
            </a:r>
            <a:r>
              <a:rPr lang="en-US" sz="1600" dirty="0">
                <a:solidFill>
                  <a:srgbClr val="1E2D40"/>
                </a:solidFill>
                <a:ea typeface="+mn-lt"/>
                <a:cs typeface="+mn-lt"/>
              </a:rPr>
              <a:t>, sans </a:t>
            </a:r>
            <a:r>
              <a:rPr lang="en-US" sz="1600" dirty="0" err="1">
                <a:solidFill>
                  <a:srgbClr val="1E2D40"/>
                </a:solidFill>
                <a:ea typeface="+mn-lt"/>
                <a:cs typeface="+mn-lt"/>
              </a:rPr>
              <a:t>autorisation</a:t>
            </a:r>
            <a:r>
              <a:rPr lang="en-US" sz="1600" dirty="0">
                <a:solidFill>
                  <a:srgbClr val="1E2D40"/>
                </a:solidFill>
                <a:ea typeface="+mn-lt"/>
                <a:cs typeface="+mn-lt"/>
              </a:rPr>
              <a:t> </a:t>
            </a:r>
            <a:r>
              <a:rPr lang="en-US" sz="1600" dirty="0" err="1">
                <a:solidFill>
                  <a:srgbClr val="1E2D40"/>
                </a:solidFill>
                <a:ea typeface="+mn-lt"/>
                <a:cs typeface="+mn-lt"/>
              </a:rPr>
              <a:t>judiciaire</a:t>
            </a:r>
            <a:r>
              <a:rPr lang="en-US" sz="1600" dirty="0">
                <a:solidFill>
                  <a:srgbClr val="1E2D40"/>
                </a:solidFill>
                <a:ea typeface="+mn-lt"/>
                <a:cs typeface="+mn-lt"/>
              </a:rPr>
              <a:t> </a:t>
            </a:r>
            <a:r>
              <a:rPr lang="en-US" sz="1600" dirty="0" err="1">
                <a:solidFill>
                  <a:srgbClr val="1E2D40"/>
                </a:solidFill>
                <a:ea typeface="+mn-lt"/>
                <a:cs typeface="+mn-lt"/>
              </a:rPr>
              <a:t>ni</a:t>
            </a:r>
            <a:r>
              <a:rPr lang="en-US" sz="1600" dirty="0">
                <a:solidFill>
                  <a:srgbClr val="1E2D40"/>
                </a:solidFill>
                <a:ea typeface="+mn-lt"/>
                <a:cs typeface="+mn-lt"/>
              </a:rPr>
              <a:t> examen </a:t>
            </a:r>
            <a:r>
              <a:rPr lang="en-US" sz="1600" dirty="0" err="1">
                <a:solidFill>
                  <a:srgbClr val="1E2D40"/>
                </a:solidFill>
                <a:ea typeface="+mn-lt"/>
                <a:cs typeface="+mn-lt"/>
              </a:rPr>
              <a:t>psychiatrique</a:t>
            </a:r>
            <a:r>
              <a:rPr lang="en-US" sz="1600" dirty="0">
                <a:solidFill>
                  <a:srgbClr val="1E2D40"/>
                </a:solidFill>
                <a:ea typeface="+mn-lt"/>
                <a:cs typeface="+mn-lt"/>
              </a:rPr>
              <a:t> </a:t>
            </a:r>
            <a:r>
              <a:rPr lang="en-US" sz="1600" dirty="0" err="1">
                <a:solidFill>
                  <a:srgbClr val="1E2D40"/>
                </a:solidFill>
                <a:ea typeface="+mn-lt"/>
                <a:cs typeface="+mn-lt"/>
              </a:rPr>
              <a:t>préalable</a:t>
            </a:r>
            <a:r>
              <a:rPr lang="en-US" sz="1600" dirty="0">
                <a:solidFill>
                  <a:srgbClr val="1E2D40"/>
                </a:solidFill>
                <a:ea typeface="+mn-lt"/>
                <a:cs typeface="+mn-lt"/>
              </a:rPr>
              <a:t> ; </a:t>
            </a:r>
            <a:endParaRPr lang="en-US" sz="1600" dirty="0">
              <a:solidFill>
                <a:srgbClr val="1E2D40"/>
              </a:solidFill>
              <a:ea typeface="Calibri"/>
              <a:cs typeface="Calibri"/>
            </a:endParaRPr>
          </a:p>
        </p:txBody>
      </p:sp>
      <p:sp>
        <p:nvSpPr>
          <p:cNvPr id="8" name="Shape 6">
            <a:extLst>
              <a:ext uri="{FF2B5EF4-FFF2-40B4-BE49-F238E27FC236}">
                <a16:creationId xmlns:a16="http://schemas.microsoft.com/office/drawing/2014/main" id="{8414C725-98BB-932F-0E9F-8073917E54CD}"/>
              </a:ext>
            </a:extLst>
          </p:cNvPr>
          <p:cNvSpPr/>
          <p:nvPr/>
        </p:nvSpPr>
        <p:spPr>
          <a:xfrm>
            <a:off x="4754880" y="822960"/>
            <a:ext cx="4069080" cy="2606040"/>
          </a:xfrm>
          <a:prstGeom prst="rect">
            <a:avLst/>
          </a:prstGeom>
          <a:solidFill>
            <a:srgbClr val="E8F4F8"/>
          </a:solidFill>
          <a:ln w="12700">
            <a:solidFill>
              <a:srgbClr val="C5D8E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CA"/>
          </a:p>
        </p:txBody>
      </p:sp>
      <p:sp>
        <p:nvSpPr>
          <p:cNvPr id="9" name="Shape 7">
            <a:extLst>
              <a:ext uri="{FF2B5EF4-FFF2-40B4-BE49-F238E27FC236}">
                <a16:creationId xmlns:a16="http://schemas.microsoft.com/office/drawing/2014/main" id="{736A17F6-90F2-AA0B-852E-5122FF71A761}"/>
              </a:ext>
            </a:extLst>
          </p:cNvPr>
          <p:cNvSpPr/>
          <p:nvPr/>
        </p:nvSpPr>
        <p:spPr>
          <a:xfrm>
            <a:off x="4754880" y="822960"/>
            <a:ext cx="4069080" cy="457200"/>
          </a:xfrm>
          <a:prstGeom prst="rect">
            <a:avLst/>
          </a:prstGeom>
          <a:solidFill>
            <a:srgbClr val="1D5F8A"/>
          </a:solidFill>
          <a:ln w="12700">
            <a:solidFill>
              <a:srgbClr val="1D5F8A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10" name="Text 8">
            <a:extLst>
              <a:ext uri="{FF2B5EF4-FFF2-40B4-BE49-F238E27FC236}">
                <a16:creationId xmlns:a16="http://schemas.microsoft.com/office/drawing/2014/main" id="{EE09E881-B8D9-07CC-BA9B-A3BA9F14A26E}"/>
              </a:ext>
            </a:extLst>
          </p:cNvPr>
          <p:cNvSpPr/>
          <p:nvPr/>
        </p:nvSpPr>
        <p:spPr>
          <a:xfrm>
            <a:off x="4846320" y="822960"/>
            <a:ext cx="3886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endParaRPr lang="en-US" sz="1250" b="1" dirty="0">
              <a:solidFill>
                <a:srgbClr val="FFFFFF"/>
              </a:solidFill>
              <a:ea typeface="Calibri"/>
              <a:cs typeface="Calibri"/>
            </a:endParaRPr>
          </a:p>
        </p:txBody>
      </p:sp>
      <p:sp>
        <p:nvSpPr>
          <p:cNvPr id="11" name="Text 9">
            <a:extLst>
              <a:ext uri="{FF2B5EF4-FFF2-40B4-BE49-F238E27FC236}">
                <a16:creationId xmlns:a16="http://schemas.microsoft.com/office/drawing/2014/main" id="{FDB609DF-AC77-4A97-EDE8-42DAAB20BBE5}"/>
              </a:ext>
            </a:extLst>
          </p:cNvPr>
          <p:cNvSpPr/>
          <p:nvPr/>
        </p:nvSpPr>
        <p:spPr>
          <a:xfrm>
            <a:off x="4892040" y="1371600"/>
            <a:ext cx="3794760" cy="196596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marL="342900" indent="-342900">
              <a:buSzPct val="100000"/>
              <a:buFont typeface="Arial"/>
              <a:buChar char="•"/>
            </a:pPr>
            <a:r>
              <a:rPr lang="en-US" sz="1600" dirty="0">
                <a:solidFill>
                  <a:srgbClr val="1E2D40"/>
                </a:solidFill>
              </a:rPr>
              <a:t>La garde </a:t>
            </a:r>
            <a:r>
              <a:rPr lang="en-US" sz="1600" dirty="0" err="1">
                <a:solidFill>
                  <a:srgbClr val="1E2D40"/>
                </a:solidFill>
              </a:rPr>
              <a:t>provisoire</a:t>
            </a:r>
            <a:r>
              <a:rPr lang="en-US" sz="1600" dirty="0">
                <a:solidFill>
                  <a:srgbClr val="1E2D40"/>
                </a:solidFill>
              </a:rPr>
              <a:t>, </a:t>
            </a:r>
            <a:r>
              <a:rPr lang="en-US" sz="1600" dirty="0" err="1">
                <a:solidFill>
                  <a:srgbClr val="1E2D40"/>
                </a:solidFill>
              </a:rPr>
              <a:t>d’une</a:t>
            </a:r>
            <a:r>
              <a:rPr lang="en-US" sz="1600" dirty="0">
                <a:solidFill>
                  <a:srgbClr val="1E2D40"/>
                </a:solidFill>
              </a:rPr>
              <a:t> durée de 96 à 144 </a:t>
            </a:r>
            <a:r>
              <a:rPr lang="en-US" sz="1600" dirty="0" err="1">
                <a:solidFill>
                  <a:srgbClr val="1E2D40"/>
                </a:solidFill>
              </a:rPr>
              <a:t>heures</a:t>
            </a:r>
            <a:r>
              <a:rPr lang="en-US" sz="1600" dirty="0">
                <a:solidFill>
                  <a:srgbClr val="1E2D40"/>
                </a:solidFill>
              </a:rPr>
              <a:t>, doit </a:t>
            </a:r>
            <a:r>
              <a:rPr lang="en-US" sz="1600" dirty="0" err="1">
                <a:solidFill>
                  <a:srgbClr val="1E2D40"/>
                </a:solidFill>
              </a:rPr>
              <a:t>être</a:t>
            </a:r>
            <a:r>
              <a:rPr lang="en-US" sz="1600" dirty="0">
                <a:solidFill>
                  <a:srgbClr val="1E2D40"/>
                </a:solidFill>
              </a:rPr>
              <a:t> </a:t>
            </a:r>
            <a:r>
              <a:rPr lang="en-US" sz="1600" dirty="0" err="1">
                <a:solidFill>
                  <a:srgbClr val="1E2D40"/>
                </a:solidFill>
              </a:rPr>
              <a:t>ordonnée</a:t>
            </a:r>
            <a:r>
              <a:rPr lang="en-US" sz="1600" dirty="0">
                <a:solidFill>
                  <a:srgbClr val="1E2D40"/>
                </a:solidFill>
              </a:rPr>
              <a:t> par le tribunal. </a:t>
            </a:r>
            <a:endParaRPr lang="en-US" sz="1600">
              <a:solidFill>
                <a:srgbClr val="000000"/>
              </a:solidFill>
              <a:ea typeface="Calibri"/>
              <a:cs typeface="Calibri"/>
            </a:endParaRPr>
          </a:p>
          <a:p>
            <a:pPr marL="342900" indent="-342900">
              <a:buSzPct val="100000"/>
              <a:buFont typeface="Arial"/>
              <a:buChar char="•"/>
            </a:pPr>
            <a:r>
              <a:rPr lang="en-US" sz="1600" dirty="0">
                <a:solidFill>
                  <a:srgbClr val="1E2D40"/>
                </a:solidFill>
              </a:rPr>
              <a:t>Elle </a:t>
            </a:r>
            <a:r>
              <a:rPr lang="en-US" sz="1600" dirty="0" err="1">
                <a:solidFill>
                  <a:srgbClr val="1E2D40"/>
                </a:solidFill>
              </a:rPr>
              <a:t>permet</a:t>
            </a:r>
            <a:r>
              <a:rPr lang="en-US" sz="1600" dirty="0">
                <a:solidFill>
                  <a:srgbClr val="1E2D40"/>
                </a:solidFill>
              </a:rPr>
              <a:t> de </a:t>
            </a:r>
            <a:r>
              <a:rPr lang="en-US" sz="1600" dirty="0" err="1">
                <a:solidFill>
                  <a:srgbClr val="1E2D40"/>
                </a:solidFill>
              </a:rPr>
              <a:t>contraindre</a:t>
            </a:r>
            <a:r>
              <a:rPr lang="en-US" sz="1600" dirty="0">
                <a:solidFill>
                  <a:srgbClr val="1E2D40"/>
                </a:solidFill>
              </a:rPr>
              <a:t> la </a:t>
            </a:r>
            <a:r>
              <a:rPr lang="en-US" sz="1600" dirty="0" err="1">
                <a:solidFill>
                  <a:srgbClr val="1E2D40"/>
                </a:solidFill>
              </a:rPr>
              <a:t>personne</a:t>
            </a:r>
            <a:r>
              <a:rPr lang="en-US" sz="1600" dirty="0">
                <a:solidFill>
                  <a:srgbClr val="1E2D40"/>
                </a:solidFill>
              </a:rPr>
              <a:t> </a:t>
            </a:r>
            <a:r>
              <a:rPr lang="en-US" sz="1600" dirty="0" err="1">
                <a:solidFill>
                  <a:srgbClr val="1E2D40"/>
                </a:solidFill>
              </a:rPr>
              <a:t>concernée</a:t>
            </a:r>
            <a:r>
              <a:rPr lang="en-US" sz="1600" dirty="0">
                <a:solidFill>
                  <a:srgbClr val="1E2D40"/>
                </a:solidFill>
              </a:rPr>
              <a:t> à se </a:t>
            </a:r>
            <a:r>
              <a:rPr lang="en-US" sz="1600" dirty="0" err="1">
                <a:solidFill>
                  <a:srgbClr val="1E2D40"/>
                </a:solidFill>
              </a:rPr>
              <a:t>soumettre</a:t>
            </a:r>
            <a:r>
              <a:rPr lang="en-US" sz="1600" dirty="0">
                <a:solidFill>
                  <a:srgbClr val="1E2D40"/>
                </a:solidFill>
              </a:rPr>
              <a:t> à deux examens </a:t>
            </a:r>
            <a:r>
              <a:rPr lang="en-US" sz="1600" dirty="0" err="1">
                <a:solidFill>
                  <a:srgbClr val="1E2D40"/>
                </a:solidFill>
              </a:rPr>
              <a:t>psychiatriques</a:t>
            </a:r>
            <a:r>
              <a:rPr lang="en-US" sz="1600" dirty="0">
                <a:solidFill>
                  <a:srgbClr val="1E2D40"/>
                </a:solidFill>
              </a:rPr>
              <a:t> </a:t>
            </a:r>
            <a:r>
              <a:rPr lang="en-US" sz="1600" dirty="0" err="1">
                <a:solidFill>
                  <a:srgbClr val="1E2D40"/>
                </a:solidFill>
              </a:rPr>
              <a:t>durant</a:t>
            </a:r>
            <a:r>
              <a:rPr lang="en-US" sz="1600" dirty="0">
                <a:solidFill>
                  <a:srgbClr val="1E2D40"/>
                </a:solidFill>
              </a:rPr>
              <a:t> </a:t>
            </a:r>
            <a:r>
              <a:rPr lang="en-US" sz="1600" dirty="0" err="1">
                <a:solidFill>
                  <a:srgbClr val="1E2D40"/>
                </a:solidFill>
              </a:rPr>
              <a:t>cette</a:t>
            </a:r>
            <a:r>
              <a:rPr lang="en-US" sz="1600" dirty="0">
                <a:solidFill>
                  <a:srgbClr val="1E2D40"/>
                </a:solidFill>
              </a:rPr>
              <a:t> </a:t>
            </a:r>
            <a:r>
              <a:rPr lang="en-US" sz="1600" dirty="0" err="1">
                <a:solidFill>
                  <a:srgbClr val="1E2D40"/>
                </a:solidFill>
              </a:rPr>
              <a:t>période</a:t>
            </a:r>
            <a:r>
              <a:rPr lang="en-US" sz="1600" dirty="0">
                <a:solidFill>
                  <a:srgbClr val="1E2D40"/>
                </a:solidFill>
              </a:rPr>
              <a:t> ;</a:t>
            </a:r>
            <a:endParaRPr lang="en-US" sz="1600">
              <a:ea typeface="Calibri" panose="020F0502020204030204"/>
              <a:cs typeface="Calibri" panose="020F0502020204030204"/>
            </a:endParaRPr>
          </a:p>
        </p:txBody>
      </p:sp>
      <p:sp>
        <p:nvSpPr>
          <p:cNvPr id="12" name="Shape 10">
            <a:extLst>
              <a:ext uri="{FF2B5EF4-FFF2-40B4-BE49-F238E27FC236}">
                <a16:creationId xmlns:a16="http://schemas.microsoft.com/office/drawing/2014/main" id="{79E24C90-34A4-470E-142C-260E96E706C4}"/>
              </a:ext>
            </a:extLst>
          </p:cNvPr>
          <p:cNvSpPr/>
          <p:nvPr/>
        </p:nvSpPr>
        <p:spPr>
          <a:xfrm>
            <a:off x="320040" y="3566160"/>
            <a:ext cx="8503920" cy="1463040"/>
          </a:xfrm>
          <a:prstGeom prst="rect">
            <a:avLst/>
          </a:prstGeom>
          <a:solidFill>
            <a:srgbClr val="FFF3CD"/>
          </a:solidFill>
          <a:ln w="12700">
            <a:solidFill>
              <a:srgbClr val="F18F01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CA"/>
          </a:p>
        </p:txBody>
      </p:sp>
      <p:sp>
        <p:nvSpPr>
          <p:cNvPr id="13" name="Shape 11">
            <a:extLst>
              <a:ext uri="{FF2B5EF4-FFF2-40B4-BE49-F238E27FC236}">
                <a16:creationId xmlns:a16="http://schemas.microsoft.com/office/drawing/2014/main" id="{BB7D8E37-5644-8FBE-E498-944D60F6856B}"/>
              </a:ext>
            </a:extLst>
          </p:cNvPr>
          <p:cNvSpPr/>
          <p:nvPr/>
        </p:nvSpPr>
        <p:spPr>
          <a:xfrm>
            <a:off x="320040" y="3566160"/>
            <a:ext cx="8503920" cy="420624"/>
          </a:xfrm>
          <a:prstGeom prst="rect">
            <a:avLst/>
          </a:prstGeom>
          <a:solidFill>
            <a:srgbClr val="F18F01"/>
          </a:solidFill>
          <a:ln w="12700">
            <a:solidFill>
              <a:srgbClr val="F18F01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14" name="Text 12">
            <a:extLst>
              <a:ext uri="{FF2B5EF4-FFF2-40B4-BE49-F238E27FC236}">
                <a16:creationId xmlns:a16="http://schemas.microsoft.com/office/drawing/2014/main" id="{F418FD6C-C656-BA3E-95FD-93641FE1930F}"/>
              </a:ext>
            </a:extLst>
          </p:cNvPr>
          <p:cNvSpPr/>
          <p:nvPr/>
        </p:nvSpPr>
        <p:spPr>
          <a:xfrm>
            <a:off x="457200" y="3566160"/>
            <a:ext cx="82296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250" b="1" dirty="0">
                <a:solidFill>
                  <a:srgbClr val="FFFFFF"/>
                </a:solidFill>
              </a:rPr>
              <a:t>🛡️Garde </a:t>
            </a:r>
            <a:r>
              <a:rPr lang="en-US" sz="1250" b="1" dirty="0" err="1">
                <a:solidFill>
                  <a:srgbClr val="FFFFFF"/>
                </a:solidFill>
              </a:rPr>
              <a:t>autorisé</a:t>
            </a:r>
            <a:endParaRPr lang="en-US" sz="1250" b="1" dirty="0" err="1">
              <a:solidFill>
                <a:srgbClr val="FFFFFF"/>
              </a:solidFill>
              <a:ea typeface="Calibri"/>
              <a:cs typeface="Calibri"/>
            </a:endParaRPr>
          </a:p>
        </p:txBody>
      </p:sp>
      <p:sp>
        <p:nvSpPr>
          <p:cNvPr id="15" name="Text 13">
            <a:extLst>
              <a:ext uri="{FF2B5EF4-FFF2-40B4-BE49-F238E27FC236}">
                <a16:creationId xmlns:a16="http://schemas.microsoft.com/office/drawing/2014/main" id="{9943385F-E9BB-77CC-93B8-4E3155FBEB69}"/>
              </a:ext>
            </a:extLst>
          </p:cNvPr>
          <p:cNvSpPr/>
          <p:nvPr/>
        </p:nvSpPr>
        <p:spPr>
          <a:xfrm>
            <a:off x="457200" y="4069080"/>
            <a:ext cx="8229600" cy="86868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marL="342900" indent="-342900">
              <a:buSzPct val="100000"/>
              <a:buFont typeface="Arial"/>
              <a:buChar char="•"/>
            </a:pPr>
            <a:r>
              <a:rPr lang="en-US" sz="1600" dirty="0">
                <a:solidFill>
                  <a:srgbClr val="1E2D40"/>
                </a:solidFill>
              </a:rPr>
              <a:t>La garde </a:t>
            </a:r>
            <a:r>
              <a:rPr lang="en-US" sz="1600" dirty="0" err="1">
                <a:solidFill>
                  <a:srgbClr val="1E2D40"/>
                </a:solidFill>
              </a:rPr>
              <a:t>autorisée</a:t>
            </a:r>
            <a:r>
              <a:rPr lang="en-US" sz="1600" dirty="0">
                <a:solidFill>
                  <a:srgbClr val="1E2D40"/>
                </a:solidFill>
              </a:rPr>
              <a:t>, </a:t>
            </a:r>
            <a:r>
              <a:rPr lang="en-US" sz="1600" dirty="0" err="1">
                <a:solidFill>
                  <a:srgbClr val="1E2D40"/>
                </a:solidFill>
              </a:rPr>
              <a:t>également</a:t>
            </a:r>
            <a:r>
              <a:rPr lang="en-US" sz="1600" dirty="0">
                <a:solidFill>
                  <a:srgbClr val="1E2D40"/>
                </a:solidFill>
              </a:rPr>
              <a:t> </a:t>
            </a:r>
            <a:r>
              <a:rPr lang="en-US" sz="1600" dirty="0" err="1">
                <a:solidFill>
                  <a:srgbClr val="1E2D40"/>
                </a:solidFill>
              </a:rPr>
              <a:t>décidée</a:t>
            </a:r>
            <a:r>
              <a:rPr lang="en-US" sz="1600" dirty="0">
                <a:solidFill>
                  <a:srgbClr val="1E2D40"/>
                </a:solidFill>
              </a:rPr>
              <a:t> par le tribunal, </a:t>
            </a:r>
            <a:r>
              <a:rPr lang="en-US" sz="1600" dirty="0" err="1">
                <a:solidFill>
                  <a:srgbClr val="1E2D40"/>
                </a:solidFill>
              </a:rPr>
              <a:t>permet</a:t>
            </a:r>
            <a:r>
              <a:rPr lang="en-US" sz="1600" dirty="0">
                <a:solidFill>
                  <a:srgbClr val="1E2D40"/>
                </a:solidFill>
              </a:rPr>
              <a:t> de </a:t>
            </a:r>
            <a:r>
              <a:rPr lang="en-US" sz="1600" dirty="0" err="1">
                <a:solidFill>
                  <a:srgbClr val="1E2D40"/>
                </a:solidFill>
              </a:rPr>
              <a:t>maintenir</a:t>
            </a:r>
            <a:r>
              <a:rPr lang="en-US" sz="1600" dirty="0">
                <a:solidFill>
                  <a:srgbClr val="1E2D40"/>
                </a:solidFill>
              </a:rPr>
              <a:t> la </a:t>
            </a:r>
            <a:r>
              <a:rPr lang="en-US" sz="1600" dirty="0" err="1">
                <a:solidFill>
                  <a:srgbClr val="1E2D40"/>
                </a:solidFill>
              </a:rPr>
              <a:t>personne</a:t>
            </a:r>
            <a:r>
              <a:rPr lang="en-US" sz="1600" dirty="0">
                <a:solidFill>
                  <a:srgbClr val="1E2D40"/>
                </a:solidFill>
              </a:rPr>
              <a:t> </a:t>
            </a:r>
            <a:r>
              <a:rPr lang="en-US" sz="1600" dirty="0" err="1">
                <a:solidFill>
                  <a:srgbClr val="1E2D40"/>
                </a:solidFill>
              </a:rPr>
              <a:t>en</a:t>
            </a:r>
            <a:r>
              <a:rPr lang="en-US" sz="1600" dirty="0">
                <a:solidFill>
                  <a:srgbClr val="1E2D40"/>
                </a:solidFill>
              </a:rPr>
              <a:t> </a:t>
            </a:r>
            <a:r>
              <a:rPr lang="en-US" sz="1600" dirty="0" err="1">
                <a:solidFill>
                  <a:srgbClr val="1E2D40"/>
                </a:solidFill>
              </a:rPr>
              <a:t>établissement</a:t>
            </a:r>
            <a:r>
              <a:rPr lang="en-US" sz="1600" dirty="0">
                <a:solidFill>
                  <a:srgbClr val="1E2D40"/>
                </a:solidFill>
              </a:rPr>
              <a:t> pour </a:t>
            </a:r>
            <a:r>
              <a:rPr lang="en-US" sz="1600" dirty="0" err="1">
                <a:solidFill>
                  <a:srgbClr val="1E2D40"/>
                </a:solidFill>
              </a:rPr>
              <a:t>une</a:t>
            </a:r>
            <a:r>
              <a:rPr lang="en-US" sz="1600" dirty="0">
                <a:solidFill>
                  <a:srgbClr val="1E2D40"/>
                </a:solidFill>
              </a:rPr>
              <a:t> durée plus longue, </a:t>
            </a:r>
            <a:r>
              <a:rPr lang="en-US" sz="1600" dirty="0" err="1">
                <a:solidFill>
                  <a:srgbClr val="1E2D40"/>
                </a:solidFill>
              </a:rPr>
              <a:t>allant</a:t>
            </a:r>
            <a:r>
              <a:rPr lang="en-US" sz="1600" dirty="0">
                <a:solidFill>
                  <a:srgbClr val="1E2D40"/>
                </a:solidFill>
              </a:rPr>
              <a:t> </a:t>
            </a:r>
            <a:r>
              <a:rPr lang="en-US" sz="1600" dirty="0" err="1">
                <a:solidFill>
                  <a:srgbClr val="1E2D40"/>
                </a:solidFill>
              </a:rPr>
              <a:t>généralement</a:t>
            </a:r>
            <a:r>
              <a:rPr lang="en-US" sz="1600" dirty="0">
                <a:solidFill>
                  <a:srgbClr val="1E2D40"/>
                </a:solidFill>
              </a:rPr>
              <a:t> de 21 à 30 </a:t>
            </a:r>
            <a:r>
              <a:rPr lang="en-US" sz="1600" dirty="0" err="1">
                <a:solidFill>
                  <a:srgbClr val="1E2D40"/>
                </a:solidFill>
              </a:rPr>
              <a:t>jours</a:t>
            </a:r>
            <a:r>
              <a:rPr lang="en-US" sz="1600" dirty="0">
                <a:solidFill>
                  <a:srgbClr val="1E2D40"/>
                </a:solidFill>
              </a:rPr>
              <a:t> </a:t>
            </a:r>
            <a:r>
              <a:rPr lang="en-US" sz="1600" dirty="0" err="1">
                <a:solidFill>
                  <a:srgbClr val="1E2D40"/>
                </a:solidFill>
              </a:rPr>
              <a:t>renouvelables</a:t>
            </a:r>
            <a:endParaRPr lang="en-US" sz="1600" dirty="0" err="1">
              <a:ea typeface="Calibri" panose="020F0502020204030204"/>
              <a:cs typeface="Calibri" panose="020F0502020204030204"/>
            </a:endParaRPr>
          </a:p>
        </p:txBody>
      </p:sp>
      <p:sp>
        <p:nvSpPr>
          <p:cNvPr id="16" name="Text 12">
            <a:extLst>
              <a:ext uri="{FF2B5EF4-FFF2-40B4-BE49-F238E27FC236}">
                <a16:creationId xmlns:a16="http://schemas.microsoft.com/office/drawing/2014/main" id="{5F964FD2-8B7D-E777-2031-E038F9D682F7}"/>
              </a:ext>
            </a:extLst>
          </p:cNvPr>
          <p:cNvSpPr/>
          <p:nvPr/>
        </p:nvSpPr>
        <p:spPr>
          <a:xfrm>
            <a:off x="274320" y="822960"/>
            <a:ext cx="82296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250" b="1" dirty="0">
                <a:solidFill>
                  <a:srgbClr val="FFFFFF"/>
                </a:solidFill>
              </a:rPr>
              <a:t>🛡️Garde </a:t>
            </a:r>
            <a:r>
              <a:rPr lang="en-US" sz="1250" b="1" dirty="0" err="1">
                <a:solidFill>
                  <a:srgbClr val="FFFFFF"/>
                </a:solidFill>
              </a:rPr>
              <a:t>préventive</a:t>
            </a:r>
            <a:endParaRPr lang="en-US" sz="1250" b="1" dirty="0" err="1">
              <a:solidFill>
                <a:srgbClr val="FFFFFF"/>
              </a:solidFill>
              <a:ea typeface="Calibri"/>
              <a:cs typeface="Calibri"/>
            </a:endParaRPr>
          </a:p>
        </p:txBody>
      </p:sp>
      <p:sp>
        <p:nvSpPr>
          <p:cNvPr id="17" name="Text 12">
            <a:extLst>
              <a:ext uri="{FF2B5EF4-FFF2-40B4-BE49-F238E27FC236}">
                <a16:creationId xmlns:a16="http://schemas.microsoft.com/office/drawing/2014/main" id="{92F49978-50DD-786D-E9EB-CD09E83E427B}"/>
              </a:ext>
            </a:extLst>
          </p:cNvPr>
          <p:cNvSpPr/>
          <p:nvPr/>
        </p:nvSpPr>
        <p:spPr>
          <a:xfrm>
            <a:off x="4754880" y="822960"/>
            <a:ext cx="25069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250" b="1" dirty="0">
                <a:solidFill>
                  <a:srgbClr val="FFFFFF"/>
                </a:solidFill>
              </a:rPr>
              <a:t>🛡️Garde </a:t>
            </a:r>
            <a:r>
              <a:rPr lang="en-US" sz="1250" b="1" dirty="0" err="1">
                <a:solidFill>
                  <a:srgbClr val="FFFFFF"/>
                </a:solidFill>
              </a:rPr>
              <a:t>provisoire</a:t>
            </a:r>
            <a:endParaRPr lang="en-US" sz="1250" b="1" dirty="0" err="1">
              <a:solidFill>
                <a:srgbClr val="FFFFFF"/>
              </a:solidFill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25807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1D5F8A"/>
          </a:solidFill>
          <a:ln w="12700">
            <a:solidFill>
              <a:srgbClr val="1D5F8A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FFFFFF"/>
                </a:solidFill>
              </a:rPr>
              <a:t>📋  Programme de la session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365760" y="1005840"/>
            <a:ext cx="4114800" cy="1005840"/>
          </a:xfrm>
          <a:prstGeom prst="rect">
            <a:avLst/>
          </a:prstGeom>
          <a:solidFill>
            <a:srgbClr val="FFFFFF"/>
          </a:solidFill>
          <a:ln w="12700">
            <a:solidFill>
              <a:srgbClr val="E0E8EF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CA"/>
          </a:p>
        </p:txBody>
      </p:sp>
      <p:sp>
        <p:nvSpPr>
          <p:cNvPr id="5" name="Shape 3"/>
          <p:cNvSpPr/>
          <p:nvPr/>
        </p:nvSpPr>
        <p:spPr>
          <a:xfrm>
            <a:off x="365760" y="1005840"/>
            <a:ext cx="594360" cy="1005840"/>
          </a:xfrm>
          <a:prstGeom prst="rect">
            <a:avLst/>
          </a:prstGeom>
          <a:solidFill>
            <a:srgbClr val="1D5F8A"/>
          </a:solidFill>
          <a:ln w="12700">
            <a:solidFill>
              <a:srgbClr val="1D5F8A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6" name="Text 4"/>
          <p:cNvSpPr/>
          <p:nvPr/>
        </p:nvSpPr>
        <p:spPr>
          <a:xfrm>
            <a:off x="365760" y="1005840"/>
            <a:ext cx="5943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</a:rPr>
              <a:t>01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1051560" y="1005840"/>
            <a:ext cx="33375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1E2D40"/>
                </a:solidFill>
              </a:rPr>
              <a:t>Définition de la santé mentale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4754880" y="1005840"/>
            <a:ext cx="4114800" cy="1005840"/>
          </a:xfrm>
          <a:prstGeom prst="rect">
            <a:avLst/>
          </a:prstGeom>
          <a:solidFill>
            <a:srgbClr val="FFFFFF"/>
          </a:solidFill>
          <a:ln w="12700">
            <a:solidFill>
              <a:srgbClr val="E0E8EF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CA"/>
          </a:p>
        </p:txBody>
      </p:sp>
      <p:sp>
        <p:nvSpPr>
          <p:cNvPr id="9" name="Shape 7"/>
          <p:cNvSpPr/>
          <p:nvPr/>
        </p:nvSpPr>
        <p:spPr>
          <a:xfrm>
            <a:off x="4754880" y="1005840"/>
            <a:ext cx="594360" cy="1005840"/>
          </a:xfrm>
          <a:prstGeom prst="rect">
            <a:avLst/>
          </a:prstGeom>
          <a:solidFill>
            <a:srgbClr val="2E86AB"/>
          </a:solidFill>
          <a:ln w="12700">
            <a:solidFill>
              <a:srgbClr val="2E86AB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10" name="Text 8"/>
          <p:cNvSpPr/>
          <p:nvPr/>
        </p:nvSpPr>
        <p:spPr>
          <a:xfrm>
            <a:off x="4754880" y="1005840"/>
            <a:ext cx="5943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</a:rPr>
              <a:t>02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5440680" y="1005840"/>
            <a:ext cx="33375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1E2D40"/>
                </a:solidFill>
              </a:rPr>
              <a:t>SM vs Trouble de SM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365760" y="2240280"/>
            <a:ext cx="4114800" cy="1005840"/>
          </a:xfrm>
          <a:prstGeom prst="rect">
            <a:avLst/>
          </a:prstGeom>
          <a:solidFill>
            <a:srgbClr val="FFFFFF"/>
          </a:solidFill>
          <a:ln w="12700">
            <a:solidFill>
              <a:srgbClr val="E0E8EF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CA"/>
          </a:p>
        </p:txBody>
      </p:sp>
      <p:sp>
        <p:nvSpPr>
          <p:cNvPr id="13" name="Shape 11"/>
          <p:cNvSpPr/>
          <p:nvPr/>
        </p:nvSpPr>
        <p:spPr>
          <a:xfrm>
            <a:off x="365760" y="2240280"/>
            <a:ext cx="594360" cy="1005840"/>
          </a:xfrm>
          <a:prstGeom prst="rect">
            <a:avLst/>
          </a:prstGeom>
          <a:solidFill>
            <a:srgbClr val="2D6A4F"/>
          </a:solidFill>
          <a:ln w="12700">
            <a:solidFill>
              <a:srgbClr val="2D6A4F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14" name="Text 12"/>
          <p:cNvSpPr/>
          <p:nvPr/>
        </p:nvSpPr>
        <p:spPr>
          <a:xfrm>
            <a:off x="365760" y="2240280"/>
            <a:ext cx="5943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</a:rPr>
              <a:t>03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1051560" y="2240280"/>
            <a:ext cx="33375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1E2D40"/>
                </a:solidFill>
              </a:rPr>
              <a:t>Droits des personnes en SM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4754880" y="2240280"/>
            <a:ext cx="5943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</a:rPr>
              <a:t>04</a:t>
            </a:r>
            <a:endParaRPr lang="en-US" sz="1800" dirty="0"/>
          </a:p>
        </p:txBody>
      </p:sp>
      <p:sp>
        <p:nvSpPr>
          <p:cNvPr id="20" name="Shape 18"/>
          <p:cNvSpPr/>
          <p:nvPr/>
        </p:nvSpPr>
        <p:spPr>
          <a:xfrm>
            <a:off x="365760" y="3474720"/>
            <a:ext cx="4114800" cy="1005840"/>
          </a:xfrm>
          <a:prstGeom prst="rect">
            <a:avLst/>
          </a:prstGeom>
          <a:solidFill>
            <a:srgbClr val="FFFFFF"/>
          </a:solidFill>
          <a:ln w="12700">
            <a:solidFill>
              <a:srgbClr val="E0E8EF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CA"/>
          </a:p>
        </p:txBody>
      </p:sp>
      <p:sp>
        <p:nvSpPr>
          <p:cNvPr id="21" name="Shape 19"/>
          <p:cNvSpPr/>
          <p:nvPr/>
        </p:nvSpPr>
        <p:spPr>
          <a:xfrm>
            <a:off x="365760" y="3474720"/>
            <a:ext cx="594360" cy="1005840"/>
          </a:xfrm>
          <a:prstGeom prst="rect">
            <a:avLst/>
          </a:prstGeom>
          <a:solidFill>
            <a:srgbClr val="6B4EAF"/>
          </a:solidFill>
          <a:ln w="12700">
            <a:solidFill>
              <a:srgbClr val="6B4EAF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22" name="Text 20"/>
          <p:cNvSpPr/>
          <p:nvPr/>
        </p:nvSpPr>
        <p:spPr>
          <a:xfrm>
            <a:off x="365760" y="3474720"/>
            <a:ext cx="5943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</a:rPr>
              <a:t>05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1051560" y="3474720"/>
            <a:ext cx="33375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1E2D40"/>
                </a:solidFill>
              </a:rPr>
              <a:t>L'écoute attentive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4754880" y="3474720"/>
            <a:ext cx="5943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</a:rPr>
              <a:t>06</a:t>
            </a:r>
            <a:endParaRPr lang="en-US" sz="1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2D6A4F"/>
          </a:solidFill>
          <a:ln w="12700">
            <a:solidFill>
              <a:srgbClr val="2D6A4F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FFFFFF"/>
                </a:solidFill>
              </a:rPr>
              <a:t>🔑  Droits </a:t>
            </a:r>
            <a:r>
              <a:rPr lang="en-US" sz="1800" b="1" dirty="0" err="1">
                <a:solidFill>
                  <a:srgbClr val="FFFFFF"/>
                </a:solidFill>
              </a:rPr>
              <a:t>spécifiques</a:t>
            </a:r>
            <a:r>
              <a:rPr lang="en-US" sz="1800" b="1" dirty="0">
                <a:solidFill>
                  <a:srgbClr val="FFFFFF"/>
                </a:solidFill>
              </a:rPr>
              <a:t> </a:t>
            </a:r>
            <a:r>
              <a:rPr lang="en-US" sz="1800" b="1" dirty="0" err="1">
                <a:solidFill>
                  <a:srgbClr val="FFFFFF"/>
                </a:solidFill>
              </a:rPr>
              <a:t>en</a:t>
            </a:r>
            <a:r>
              <a:rPr lang="en-US" sz="1800" b="1" dirty="0">
                <a:solidFill>
                  <a:srgbClr val="FFFFFF"/>
                </a:solidFill>
              </a:rPr>
              <a:t> Santé </a:t>
            </a:r>
            <a:r>
              <a:rPr lang="en-US" sz="1800" b="1" dirty="0" err="1">
                <a:solidFill>
                  <a:srgbClr val="FFFFFF"/>
                </a:solidFill>
              </a:rPr>
              <a:t>Mentale</a:t>
            </a:r>
            <a:r>
              <a:rPr lang="en-US" sz="1800" b="1" dirty="0">
                <a:solidFill>
                  <a:srgbClr val="FFFFFF"/>
                </a:solidFill>
              </a:rPr>
              <a:t> (</a:t>
            </a:r>
            <a:r>
              <a:rPr lang="en-US" b="1" dirty="0">
                <a:solidFill>
                  <a:srgbClr val="FFFFFF"/>
                </a:solidFill>
              </a:rPr>
              <a:t>3/4</a:t>
            </a:r>
            <a:r>
              <a:rPr lang="en-US" sz="1800" b="1" dirty="0">
                <a:solidFill>
                  <a:srgbClr val="FFFFFF"/>
                </a:solidFill>
              </a:rPr>
              <a:t>)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411480" y="86868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3</a:t>
            </a:r>
            <a:endParaRPr lang="en-US" sz="1600" dirty="0"/>
          </a:p>
        </p:txBody>
      </p:sp>
      <p:pic>
        <p:nvPicPr>
          <p:cNvPr id="14" name="Image 13" descr="Une image contenant texte, diagramme, Plan, Parallèle&#10;&#10;Le contenu généré par l’IA peut être incorrect.">
            <a:extLst>
              <a:ext uri="{FF2B5EF4-FFF2-40B4-BE49-F238E27FC236}">
                <a16:creationId xmlns:a16="http://schemas.microsoft.com/office/drawing/2014/main" id="{96B8B51C-9E81-CF71-211F-193BC96B74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9717" y="784860"/>
            <a:ext cx="8996966" cy="4168140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544E0F4-523A-03EC-F7ED-CC9D8E76F4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914C2FD4-17D5-0666-98D6-92BCBC39F4A9}"/>
              </a:ext>
            </a:extLst>
          </p:cNvPr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2D6A4F"/>
          </a:solidFill>
          <a:ln w="12700">
            <a:solidFill>
              <a:srgbClr val="2D6A4F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5B5C8D42-EA45-AFF2-12B1-C5F01C24E88F}"/>
              </a:ext>
            </a:extLst>
          </p:cNvPr>
          <p:cNvSpPr/>
          <p:nvPr/>
        </p:nvSpPr>
        <p:spPr>
          <a:xfrm>
            <a:off x="365760" y="0"/>
            <a:ext cx="84124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FFFFFF"/>
                </a:solidFill>
              </a:rPr>
              <a:t>🔑  Droits </a:t>
            </a:r>
            <a:r>
              <a:rPr lang="en-US" sz="1800" b="1" dirty="0" err="1">
                <a:solidFill>
                  <a:srgbClr val="FFFFFF"/>
                </a:solidFill>
              </a:rPr>
              <a:t>spécifiques</a:t>
            </a:r>
            <a:r>
              <a:rPr lang="en-US" sz="1800" b="1" dirty="0">
                <a:solidFill>
                  <a:srgbClr val="FFFFFF"/>
                </a:solidFill>
              </a:rPr>
              <a:t> </a:t>
            </a:r>
            <a:r>
              <a:rPr lang="en-US" sz="1800" b="1" dirty="0" err="1">
                <a:solidFill>
                  <a:srgbClr val="FFFFFF"/>
                </a:solidFill>
              </a:rPr>
              <a:t>en</a:t>
            </a:r>
            <a:r>
              <a:rPr lang="en-US" sz="1800" b="1" dirty="0">
                <a:solidFill>
                  <a:srgbClr val="FFFFFF"/>
                </a:solidFill>
              </a:rPr>
              <a:t> Santé </a:t>
            </a:r>
            <a:r>
              <a:rPr lang="en-US" sz="1800" b="1" dirty="0" err="1">
                <a:solidFill>
                  <a:srgbClr val="FFFFFF"/>
                </a:solidFill>
              </a:rPr>
              <a:t>Mentale</a:t>
            </a:r>
            <a:r>
              <a:rPr lang="en-US" sz="1800" b="1" dirty="0">
                <a:solidFill>
                  <a:srgbClr val="FFFFFF"/>
                </a:solidFill>
              </a:rPr>
              <a:t> (</a:t>
            </a:r>
            <a:r>
              <a:rPr lang="en-US" b="1" dirty="0">
                <a:solidFill>
                  <a:srgbClr val="FFFFFF"/>
                </a:solidFill>
              </a:rPr>
              <a:t>4/4</a:t>
            </a:r>
            <a:r>
              <a:rPr lang="en-US" sz="1800" b="1" dirty="0">
                <a:solidFill>
                  <a:srgbClr val="FFFFFF"/>
                </a:solidFill>
              </a:rPr>
              <a:t>)</a:t>
            </a:r>
            <a:endParaRPr lang="en-US" sz="1800" dirty="0"/>
          </a:p>
        </p:txBody>
      </p:sp>
      <p:sp>
        <p:nvSpPr>
          <p:cNvPr id="4" name="Shape 2">
            <a:extLst>
              <a:ext uri="{FF2B5EF4-FFF2-40B4-BE49-F238E27FC236}">
                <a16:creationId xmlns:a16="http://schemas.microsoft.com/office/drawing/2014/main" id="{7C60756E-2B84-0598-66B2-F1269160631A}"/>
              </a:ext>
            </a:extLst>
          </p:cNvPr>
          <p:cNvSpPr/>
          <p:nvPr/>
        </p:nvSpPr>
        <p:spPr>
          <a:xfrm>
            <a:off x="320040" y="822960"/>
            <a:ext cx="4069080" cy="2148840"/>
          </a:xfrm>
          <a:prstGeom prst="rect">
            <a:avLst/>
          </a:prstGeom>
          <a:solidFill>
            <a:srgbClr val="E8F4F8"/>
          </a:solidFill>
          <a:ln w="12700">
            <a:solidFill>
              <a:srgbClr val="C5D8E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CA"/>
          </a:p>
        </p:txBody>
      </p:sp>
      <p:sp>
        <p:nvSpPr>
          <p:cNvPr id="5" name="Shape 3">
            <a:extLst>
              <a:ext uri="{FF2B5EF4-FFF2-40B4-BE49-F238E27FC236}">
                <a16:creationId xmlns:a16="http://schemas.microsoft.com/office/drawing/2014/main" id="{C1A82F1B-42F7-6039-A07A-D3F70CBFD0F8}"/>
              </a:ext>
            </a:extLst>
          </p:cNvPr>
          <p:cNvSpPr/>
          <p:nvPr/>
        </p:nvSpPr>
        <p:spPr>
          <a:xfrm>
            <a:off x="411480" y="868680"/>
            <a:ext cx="548640" cy="548640"/>
          </a:xfrm>
          <a:prstGeom prst="ellipse">
            <a:avLst/>
          </a:prstGeom>
          <a:solidFill>
            <a:srgbClr val="1D5F8A"/>
          </a:solidFill>
          <a:ln w="12700">
            <a:solidFill>
              <a:srgbClr val="1D5F8A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6" name="Text 4">
            <a:extLst>
              <a:ext uri="{FF2B5EF4-FFF2-40B4-BE49-F238E27FC236}">
                <a16:creationId xmlns:a16="http://schemas.microsoft.com/office/drawing/2014/main" id="{616F7541-83F0-019D-7E89-6A9FD45F68DF}"/>
              </a:ext>
            </a:extLst>
          </p:cNvPr>
          <p:cNvSpPr/>
          <p:nvPr/>
        </p:nvSpPr>
        <p:spPr>
          <a:xfrm>
            <a:off x="411480" y="86868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3</a:t>
            </a:r>
            <a:endParaRPr lang="en-US" sz="1600" dirty="0"/>
          </a:p>
        </p:txBody>
      </p:sp>
      <p:sp>
        <p:nvSpPr>
          <p:cNvPr id="7" name="Text 5">
            <a:extLst>
              <a:ext uri="{FF2B5EF4-FFF2-40B4-BE49-F238E27FC236}">
                <a16:creationId xmlns:a16="http://schemas.microsoft.com/office/drawing/2014/main" id="{7E5D09DB-8F47-90B5-E272-306D10CC97D7}"/>
              </a:ext>
            </a:extLst>
          </p:cNvPr>
          <p:cNvSpPr/>
          <p:nvPr/>
        </p:nvSpPr>
        <p:spPr>
          <a:xfrm>
            <a:off x="1097280" y="868680"/>
            <a:ext cx="3154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D5F8A"/>
                </a:solidFill>
              </a:rPr>
              <a:t>Représentation &amp; révision</a:t>
            </a:r>
            <a:endParaRPr lang="en-US" sz="1300" dirty="0"/>
          </a:p>
        </p:txBody>
      </p:sp>
      <p:sp>
        <p:nvSpPr>
          <p:cNvPr id="8" name="Text 6">
            <a:extLst>
              <a:ext uri="{FF2B5EF4-FFF2-40B4-BE49-F238E27FC236}">
                <a16:creationId xmlns:a16="http://schemas.microsoft.com/office/drawing/2014/main" id="{81C7EA49-8426-8CC1-3A58-D8DADFB5FDD2}"/>
              </a:ext>
            </a:extLst>
          </p:cNvPr>
          <p:cNvSpPr/>
          <p:nvPr/>
        </p:nvSpPr>
        <p:spPr>
          <a:xfrm>
            <a:off x="457200" y="1417320"/>
            <a:ext cx="379476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1E2D40"/>
                </a:solidFill>
              </a:rPr>
              <a:t>Droit à un avocat (aide juridique disponible)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1E2D40"/>
                </a:solidFill>
              </a:rPr>
              <a:t>Révision automatique des gardes en établissement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1E2D40"/>
                </a:solidFill>
              </a:rPr>
              <a:t>Possibilité d'appel des décisions</a:t>
            </a:r>
            <a:endParaRPr lang="en-US" sz="1200" dirty="0"/>
          </a:p>
        </p:txBody>
      </p:sp>
      <p:sp>
        <p:nvSpPr>
          <p:cNvPr id="9" name="Shape 7">
            <a:extLst>
              <a:ext uri="{FF2B5EF4-FFF2-40B4-BE49-F238E27FC236}">
                <a16:creationId xmlns:a16="http://schemas.microsoft.com/office/drawing/2014/main" id="{11742070-6BE1-81BB-71EF-9EE38CDE03DD}"/>
              </a:ext>
            </a:extLst>
          </p:cNvPr>
          <p:cNvSpPr/>
          <p:nvPr/>
        </p:nvSpPr>
        <p:spPr>
          <a:xfrm>
            <a:off x="4754880" y="822960"/>
            <a:ext cx="4069080" cy="2148840"/>
          </a:xfrm>
          <a:prstGeom prst="rect">
            <a:avLst/>
          </a:prstGeom>
          <a:solidFill>
            <a:srgbClr val="D8F3DC"/>
          </a:solidFill>
          <a:ln w="12700">
            <a:solidFill>
              <a:srgbClr val="B7DFB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CA"/>
          </a:p>
        </p:txBody>
      </p:sp>
      <p:sp>
        <p:nvSpPr>
          <p:cNvPr id="10" name="Shape 8">
            <a:extLst>
              <a:ext uri="{FF2B5EF4-FFF2-40B4-BE49-F238E27FC236}">
                <a16:creationId xmlns:a16="http://schemas.microsoft.com/office/drawing/2014/main" id="{F8C6DA81-88BD-8D0D-8A20-DE9D8A75B5AF}"/>
              </a:ext>
            </a:extLst>
          </p:cNvPr>
          <p:cNvSpPr/>
          <p:nvPr/>
        </p:nvSpPr>
        <p:spPr>
          <a:xfrm>
            <a:off x="4846320" y="868680"/>
            <a:ext cx="548640" cy="548640"/>
          </a:xfrm>
          <a:prstGeom prst="ellipse">
            <a:avLst/>
          </a:prstGeom>
          <a:solidFill>
            <a:srgbClr val="2D6A4F"/>
          </a:solidFill>
          <a:ln w="12700">
            <a:solidFill>
              <a:srgbClr val="2D6A4F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11" name="Text 9">
            <a:extLst>
              <a:ext uri="{FF2B5EF4-FFF2-40B4-BE49-F238E27FC236}">
                <a16:creationId xmlns:a16="http://schemas.microsoft.com/office/drawing/2014/main" id="{AE77D197-2800-8EC1-F4FF-6BA5FFA8BC59}"/>
              </a:ext>
            </a:extLst>
          </p:cNvPr>
          <p:cNvSpPr/>
          <p:nvPr/>
        </p:nvSpPr>
        <p:spPr>
          <a:xfrm>
            <a:off x="4846320" y="86868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4</a:t>
            </a:r>
            <a:endParaRPr lang="en-US" sz="1600" dirty="0"/>
          </a:p>
        </p:txBody>
      </p:sp>
      <p:sp>
        <p:nvSpPr>
          <p:cNvPr id="12" name="Text 10">
            <a:extLst>
              <a:ext uri="{FF2B5EF4-FFF2-40B4-BE49-F238E27FC236}">
                <a16:creationId xmlns:a16="http://schemas.microsoft.com/office/drawing/2014/main" id="{50D92F22-DFBB-DEB9-1441-6B5746430F42}"/>
              </a:ext>
            </a:extLst>
          </p:cNvPr>
          <p:cNvSpPr/>
          <p:nvPr/>
        </p:nvSpPr>
        <p:spPr>
          <a:xfrm>
            <a:off x="5440680" y="868680"/>
            <a:ext cx="3246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D6A4F"/>
                </a:solidFill>
              </a:rPr>
              <a:t>Droits durant l'hospitalisation</a:t>
            </a:r>
            <a:endParaRPr lang="en-US" sz="1300" dirty="0"/>
          </a:p>
        </p:txBody>
      </p:sp>
      <p:sp>
        <p:nvSpPr>
          <p:cNvPr id="13" name="Text 11">
            <a:extLst>
              <a:ext uri="{FF2B5EF4-FFF2-40B4-BE49-F238E27FC236}">
                <a16:creationId xmlns:a16="http://schemas.microsoft.com/office/drawing/2014/main" id="{E7D169B5-9780-0251-2C05-03351A3D81BC}"/>
              </a:ext>
            </a:extLst>
          </p:cNvPr>
          <p:cNvSpPr/>
          <p:nvPr/>
        </p:nvSpPr>
        <p:spPr>
          <a:xfrm>
            <a:off x="4892040" y="1417320"/>
            <a:ext cx="379476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1E2D40"/>
                </a:solidFill>
              </a:rPr>
              <a:t>Communiquer avec l'extérieur (avocat, famille, ombudsman)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1E2D40"/>
                </a:solidFill>
              </a:rPr>
              <a:t>Recevoir des visiteurs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1E2D40"/>
                </a:solidFill>
              </a:rPr>
              <a:t>Environnement sécuritaire et respectueux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1E2D40"/>
                </a:solidFill>
              </a:rPr>
              <a:t>Porter plainte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5667394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B1B2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07E200E-252C-4C97-B04E-F0E66E4A62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5E284F08-4F26-5EA5-C3AF-E920ECB2F2D8}"/>
              </a:ext>
            </a:extLst>
          </p:cNvPr>
          <p:cNvSpPr/>
          <p:nvPr/>
        </p:nvSpPr>
        <p:spPr>
          <a:xfrm>
            <a:off x="-914400" y="-914400"/>
            <a:ext cx="4572000" cy="4572000"/>
          </a:xfrm>
          <a:prstGeom prst="ellipse">
            <a:avLst/>
          </a:prstGeom>
          <a:solidFill>
            <a:srgbClr val="2D6A4F">
              <a:alpha val="20000"/>
            </a:srgbClr>
          </a:solidFill>
          <a:ln w="12700">
            <a:solidFill>
              <a:srgbClr val="2D6A4F">
                <a:alpha val="10000"/>
              </a:srgbClr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3" name="Shape 1">
            <a:extLst>
              <a:ext uri="{FF2B5EF4-FFF2-40B4-BE49-F238E27FC236}">
                <a16:creationId xmlns:a16="http://schemas.microsoft.com/office/drawing/2014/main" id="{D902B72E-D08F-CBB2-9671-864F4C6A0F30}"/>
              </a:ext>
            </a:extLst>
          </p:cNvPr>
          <p:cNvSpPr/>
          <p:nvPr/>
        </p:nvSpPr>
        <p:spPr>
          <a:xfrm>
            <a:off x="6400800" y="1828800"/>
            <a:ext cx="4572000" cy="4572000"/>
          </a:xfrm>
          <a:prstGeom prst="ellipse">
            <a:avLst/>
          </a:prstGeom>
          <a:solidFill>
            <a:srgbClr val="FF0000">
              <a:alpha val="15000"/>
            </a:srgbClr>
          </a:solidFill>
          <a:ln w="12700">
            <a:solidFill>
              <a:srgbClr val="FF0000">
                <a:alpha val="10000"/>
              </a:srgbClr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4" name="Shape 2">
            <a:extLst>
              <a:ext uri="{FF2B5EF4-FFF2-40B4-BE49-F238E27FC236}">
                <a16:creationId xmlns:a16="http://schemas.microsoft.com/office/drawing/2014/main" id="{E9B6CDE5-1EFF-C71A-6544-DD7AE6C8B2C9}"/>
              </a:ext>
            </a:extLst>
          </p:cNvPr>
          <p:cNvSpPr/>
          <p:nvPr/>
        </p:nvSpPr>
        <p:spPr>
          <a:xfrm>
            <a:off x="457200" y="548640"/>
            <a:ext cx="1371600" cy="457200"/>
          </a:xfrm>
          <a:prstGeom prst="rect">
            <a:avLst/>
          </a:prstGeom>
          <a:solidFill>
            <a:srgbClr val="FF0000"/>
          </a:solidFill>
          <a:ln w="12700">
            <a:solidFill>
              <a:srgbClr val="FF0000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9096E5F0-30CE-5F2C-3BAF-8A6B27CA6295}"/>
              </a:ext>
            </a:extLst>
          </p:cNvPr>
          <p:cNvSpPr/>
          <p:nvPr/>
        </p:nvSpPr>
        <p:spPr>
          <a:xfrm>
            <a:off x="457200" y="54864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▶  YouTube</a:t>
            </a:r>
            <a:endParaRPr lang="en-US" sz="1200" dirty="0"/>
          </a:p>
        </p:txBody>
      </p:sp>
      <p:sp>
        <p:nvSpPr>
          <p:cNvPr id="6" name="Text 4">
            <a:extLst>
              <a:ext uri="{FF2B5EF4-FFF2-40B4-BE49-F238E27FC236}">
                <a16:creationId xmlns:a16="http://schemas.microsoft.com/office/drawing/2014/main" id="{6EC0AF14-FC0C-DFC6-4D4A-4F7240FF5662}"/>
              </a:ext>
            </a:extLst>
          </p:cNvPr>
          <p:cNvSpPr/>
          <p:nvPr/>
        </p:nvSpPr>
        <p:spPr>
          <a:xfrm>
            <a:off x="457200" y="1005840"/>
            <a:ext cx="2743200" cy="41148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marL="0" indent="0">
              <a:buNone/>
            </a:pPr>
            <a:r>
              <a:rPr lang="en-US" sz="1300" b="1" kern="0" spc="300">
                <a:solidFill>
                  <a:srgbClr val="F18F01"/>
                </a:solidFill>
              </a:rPr>
              <a:t>VIDÉO 2</a:t>
            </a:r>
            <a:endParaRPr lang="en-US" sz="1300" dirty="0"/>
          </a:p>
        </p:txBody>
      </p:sp>
      <p:sp>
        <p:nvSpPr>
          <p:cNvPr id="7" name="Text 5">
            <a:extLst>
              <a:ext uri="{FF2B5EF4-FFF2-40B4-BE49-F238E27FC236}">
                <a16:creationId xmlns:a16="http://schemas.microsoft.com/office/drawing/2014/main" id="{287F121C-4397-D54C-7D3B-C4690541BB95}"/>
              </a:ext>
            </a:extLst>
          </p:cNvPr>
          <p:cNvSpPr/>
          <p:nvPr/>
        </p:nvSpPr>
        <p:spPr>
          <a:xfrm>
            <a:off x="457200" y="1371600"/>
            <a:ext cx="6217920" cy="1394460"/>
          </a:xfrm>
          <a:prstGeom prst="rect">
            <a:avLst/>
          </a:prstGeom>
          <a:solidFill>
            <a:srgbClr val="ED7D31"/>
          </a:solidFill>
          <a:ln/>
        </p:spPr>
        <p:txBody>
          <a:bodyPr wrap="square" lIns="91440" tIns="45720" rIns="91440" bIns="45720" rtlCol="0" anchor="ctr"/>
          <a:lstStyle/>
          <a:p>
            <a:r>
              <a:rPr lang="en-US" b="1" dirty="0">
                <a:solidFill>
                  <a:srgbClr val="FFFFFF"/>
                </a:solidFill>
                <a:latin typeface="Georgia"/>
                <a:ea typeface="Georgia" pitchFamily="34" charset="-122"/>
                <a:cs typeface="Georgia" pitchFamily="34" charset="-120"/>
              </a:rPr>
              <a:t>Capsule de </a:t>
            </a:r>
            <a:r>
              <a:rPr lang="en-US" b="1" dirty="0" err="1">
                <a:solidFill>
                  <a:srgbClr val="FFFFFF"/>
                </a:solidFill>
                <a:latin typeface="Georgia"/>
                <a:ea typeface="Georgia" pitchFamily="34" charset="-122"/>
                <a:cs typeface="Georgia" pitchFamily="34" charset="-120"/>
              </a:rPr>
              <a:t>lutte</a:t>
            </a:r>
            <a:r>
              <a:rPr lang="en-US" b="1" dirty="0">
                <a:solidFill>
                  <a:srgbClr val="FFFFFF"/>
                </a:solidFill>
                <a:latin typeface="Georgia"/>
                <a:ea typeface="Georgia" pitchFamily="34" charset="-122"/>
                <a:cs typeface="Georgia" pitchFamily="34" charset="-120"/>
              </a:rPr>
              <a:t> </a:t>
            </a:r>
            <a:r>
              <a:rPr lang="en-US" b="1" dirty="0" err="1">
                <a:solidFill>
                  <a:srgbClr val="FFFFFF"/>
                </a:solidFill>
                <a:latin typeface="Georgia"/>
                <a:ea typeface="Georgia" pitchFamily="34" charset="-122"/>
                <a:cs typeface="Georgia" pitchFamily="34" charset="-120"/>
              </a:rPr>
              <a:t>contre</a:t>
            </a:r>
            <a:r>
              <a:rPr lang="en-US" b="1" dirty="0">
                <a:solidFill>
                  <a:srgbClr val="FFFFFF"/>
                </a:solidFill>
                <a:latin typeface="Georgia"/>
                <a:ea typeface="Georgia" pitchFamily="34" charset="-122"/>
                <a:cs typeface="Georgia" pitchFamily="34" charset="-120"/>
              </a:rPr>
              <a:t> la </a:t>
            </a:r>
            <a:r>
              <a:rPr lang="en-US" b="1" dirty="0" err="1">
                <a:solidFill>
                  <a:srgbClr val="FFFFFF"/>
                </a:solidFill>
                <a:latin typeface="Georgia"/>
                <a:ea typeface="Georgia" pitchFamily="34" charset="-122"/>
                <a:cs typeface="Georgia" pitchFamily="34" charset="-120"/>
              </a:rPr>
              <a:t>stigmatisation</a:t>
            </a:r>
            <a:r>
              <a:rPr lang="en-US" b="1" dirty="0">
                <a:solidFill>
                  <a:srgbClr val="FFFFFF"/>
                </a:solidFill>
                <a:latin typeface="Georgia"/>
                <a:ea typeface="Georgia" pitchFamily="34" charset="-122"/>
                <a:cs typeface="Georgia" pitchFamily="34" charset="-120"/>
              </a:rPr>
              <a:t> </a:t>
            </a:r>
            <a:r>
              <a:rPr lang="en-US" b="1" dirty="0" err="1">
                <a:solidFill>
                  <a:srgbClr val="FFFFFF"/>
                </a:solidFill>
                <a:latin typeface="Georgia"/>
                <a:ea typeface="Georgia" pitchFamily="34" charset="-122"/>
                <a:cs typeface="Georgia" pitchFamily="34" charset="-120"/>
              </a:rPr>
              <a:t>en</a:t>
            </a:r>
            <a:r>
              <a:rPr lang="en-US" b="1" dirty="0">
                <a:solidFill>
                  <a:srgbClr val="FFFFFF"/>
                </a:solidFill>
                <a:latin typeface="Georgia"/>
                <a:ea typeface="Georgia" pitchFamily="34" charset="-122"/>
                <a:cs typeface="Georgia" pitchFamily="34" charset="-120"/>
              </a:rPr>
              <a:t> santé </a:t>
            </a:r>
            <a:r>
              <a:rPr lang="en-US" b="1" dirty="0" err="1">
                <a:solidFill>
                  <a:srgbClr val="FFFFFF"/>
                </a:solidFill>
                <a:latin typeface="Georgia"/>
                <a:ea typeface="Georgia" pitchFamily="34" charset="-122"/>
                <a:cs typeface="Georgia" pitchFamily="34" charset="-120"/>
              </a:rPr>
              <a:t>mentale</a:t>
            </a:r>
            <a:r>
              <a:rPr lang="en-US" b="1" dirty="0">
                <a:solidFill>
                  <a:srgbClr val="FFFFFF"/>
                </a:solidFill>
                <a:latin typeface="Georgia"/>
                <a:ea typeface="Georgia" pitchFamily="34" charset="-122"/>
                <a:cs typeface="Georgia" pitchFamily="34" charset="-120"/>
              </a:rPr>
              <a:t> </a:t>
            </a:r>
            <a:r>
              <a:rPr lang="en-US" b="1" dirty="0">
                <a:solidFill>
                  <a:schemeClr val="bg1"/>
                </a:solidFill>
                <a:latin typeface="Georgia"/>
                <a:ea typeface="+mn-lt"/>
                <a:cs typeface="+mn-lt"/>
              </a:rPr>
              <a:t>-</a:t>
            </a:r>
            <a:r>
              <a:rPr lang="en-US" sz="1400" b="1" dirty="0">
                <a:solidFill>
                  <a:schemeClr val="bg1"/>
                </a:solidFill>
                <a:latin typeface="Calibri"/>
                <a:ea typeface="+mn-lt"/>
                <a:cs typeface="+mn-lt"/>
              </a:rPr>
              <a:t> </a:t>
            </a:r>
            <a:r>
              <a:rPr lang="en-US" sz="1400" b="1" dirty="0">
                <a:solidFill>
                  <a:schemeClr val="bg1"/>
                </a:solidFill>
                <a:ea typeface="+mn-lt"/>
                <a:cs typeface="+mn-lt"/>
              </a:rPr>
              <a:t>C</a:t>
            </a:r>
            <a:r>
              <a:rPr lang="fr-CA" sz="1400" dirty="0" err="1">
                <a:solidFill>
                  <a:schemeClr val="bg1"/>
                </a:solidFill>
                <a:ea typeface="+mn-lt"/>
                <a:cs typeface="+mn-lt"/>
              </a:rPr>
              <a:t>omprendre</a:t>
            </a:r>
            <a:r>
              <a:rPr lang="fr-CA" sz="1400" dirty="0">
                <a:solidFill>
                  <a:schemeClr val="bg1"/>
                </a:solidFill>
                <a:ea typeface="+mn-lt"/>
                <a:cs typeface="+mn-lt"/>
              </a:rPr>
              <a:t> la santé mentale et les maladies mentales » – Homewood Health</a:t>
            </a:r>
            <a:endParaRPr lang="fr-FR" sz="1400" dirty="0">
              <a:solidFill>
                <a:schemeClr val="bg1"/>
              </a:solidFill>
              <a:ea typeface="+mn-lt"/>
              <a:cs typeface="+mn-lt"/>
            </a:endParaRPr>
          </a:p>
          <a:p>
            <a:pPr marL="0" indent="0">
              <a:buNone/>
            </a:pPr>
            <a:endParaRPr lang="en-US" sz="3200" dirty="0"/>
          </a:p>
        </p:txBody>
      </p:sp>
      <p:sp>
        <p:nvSpPr>
          <p:cNvPr id="10" name="Shape 7">
            <a:extLst>
              <a:ext uri="{FF2B5EF4-FFF2-40B4-BE49-F238E27FC236}">
                <a16:creationId xmlns:a16="http://schemas.microsoft.com/office/drawing/2014/main" id="{5080AB44-8A5B-6164-E3B8-4FF622BB8DBD}"/>
              </a:ext>
            </a:extLst>
          </p:cNvPr>
          <p:cNvSpPr/>
          <p:nvPr/>
        </p:nvSpPr>
        <p:spPr>
          <a:xfrm>
            <a:off x="296901" y="4480560"/>
            <a:ext cx="8229600" cy="502920"/>
          </a:xfrm>
          <a:prstGeom prst="rect">
            <a:avLst/>
          </a:prstGeom>
          <a:solidFill>
            <a:srgbClr val="FF0000"/>
          </a:solidFill>
          <a:ln w="12700">
            <a:solidFill>
              <a:srgbClr val="2E86AB"/>
            </a:solidFill>
            <a:prstDash val="solid"/>
          </a:ln>
        </p:spPr>
        <p:txBody>
          <a:bodyPr lIns="91440" tIns="45720" rIns="91440" bIns="45720" anchor="t"/>
          <a:lstStyle/>
          <a:p>
            <a:r>
              <a:rPr lang="en-US" sz="1300" u="sng" dirty="0">
                <a:solidFill>
                  <a:srgbClr val="FFFFFF"/>
                </a:solidFill>
                <a:ea typeface="+mn-lt"/>
                <a:cs typeface="Segoe UI"/>
                <a:hlinkClick r:id="rId4"/>
              </a:rPr>
              <a:t>https://www.youtube.com/watch?v=gywkQ2AxFGo</a:t>
            </a:r>
            <a:endParaRPr lang="en-US" sz="1300" u="sng" dirty="0">
              <a:solidFill>
                <a:srgbClr val="FFFFFF"/>
              </a:solidFill>
              <a:ea typeface="+mn-lt"/>
              <a:cs typeface="Segoe UI"/>
            </a:endParaRPr>
          </a:p>
          <a:p>
            <a:endParaRPr lang="en-US" sz="1300" dirty="0">
              <a:solidFill>
                <a:srgbClr val="FFFFFF"/>
              </a:solidFill>
              <a:ea typeface="Calibri"/>
              <a:cs typeface="Calibri"/>
            </a:endParaRPr>
          </a:p>
        </p:txBody>
      </p:sp>
      <p:sp>
        <p:nvSpPr>
          <p:cNvPr id="11" name="Text 8">
            <a:hlinkClick r:id="rId5"/>
            <a:extLst>
              <a:ext uri="{FF2B5EF4-FFF2-40B4-BE49-F238E27FC236}">
                <a16:creationId xmlns:a16="http://schemas.microsoft.com/office/drawing/2014/main" id="{D7F59773-301E-0E95-FF90-7B566C0CAD4A}"/>
              </a:ext>
            </a:extLst>
          </p:cNvPr>
          <p:cNvSpPr/>
          <p:nvPr/>
        </p:nvSpPr>
        <p:spPr>
          <a:xfrm>
            <a:off x="548640" y="4480560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endParaRPr lang="en-US" sz="1300" u="sng" dirty="0">
              <a:solidFill>
                <a:schemeClr val="bg1"/>
              </a:solidFill>
              <a:latin typeface="Calibri"/>
              <a:ea typeface="+mn-lt"/>
              <a:cs typeface="Calibri"/>
            </a:endParaRPr>
          </a:p>
          <a:p>
            <a:pPr marL="0" indent="0" algn="l">
              <a:buNone/>
            </a:pPr>
            <a:endParaRPr lang="en-US" sz="1300" dirty="0">
              <a:solidFill>
                <a:srgbClr val="FFFFFF"/>
              </a:solidFill>
              <a:ea typeface="Calibri"/>
              <a:cs typeface="Calibri"/>
            </a:endParaRPr>
          </a:p>
          <a:p>
            <a:endParaRPr lang="en-US" sz="1300" u="sng" dirty="0">
              <a:solidFill>
                <a:srgbClr val="FFFFFF"/>
              </a:solidFill>
              <a:ea typeface="Calibri"/>
              <a:cs typeface="Calibri"/>
            </a:endParaRPr>
          </a:p>
        </p:txBody>
      </p:sp>
      <p:pic>
        <p:nvPicPr>
          <p:cNvPr id="12" name="Média en ligne 11" title="comprendre la santé mentale et les maladies mentales">
            <a:hlinkClick r:id="" action="ppaction://noaction"/>
            <a:extLst>
              <a:ext uri="{FF2B5EF4-FFF2-40B4-BE49-F238E27FC236}">
                <a16:creationId xmlns:a16="http://schemas.microsoft.com/office/drawing/2014/main" id="{0F948747-37D3-5CDF-4206-5C724DFEEC50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6"/>
          <a:stretch>
            <a:fillRect/>
          </a:stretch>
        </p:blipFill>
        <p:spPr>
          <a:xfrm>
            <a:off x="1265555" y="2907030"/>
            <a:ext cx="2665730" cy="1508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160213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2E44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6CB46B2-3D87-AEBF-C42E-3CE44897ED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42DD6029-C8BE-13A1-9CA0-9009B3E7168C}"/>
              </a:ext>
            </a:extLst>
          </p:cNvPr>
          <p:cNvSpPr/>
          <p:nvPr/>
        </p:nvSpPr>
        <p:spPr>
          <a:xfrm>
            <a:off x="82240" y="827978"/>
            <a:ext cx="5486400" cy="5486400"/>
          </a:xfrm>
          <a:prstGeom prst="ellipse">
            <a:avLst/>
          </a:prstGeom>
          <a:solidFill>
            <a:srgbClr val="1D5F8A">
              <a:alpha val="25000"/>
            </a:srgbClr>
          </a:solidFill>
          <a:ln w="12700">
            <a:solidFill>
              <a:srgbClr val="1D5F8A">
                <a:alpha val="10000"/>
              </a:srgbClr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3" name="Shape 1">
            <a:extLst>
              <a:ext uri="{FF2B5EF4-FFF2-40B4-BE49-F238E27FC236}">
                <a16:creationId xmlns:a16="http://schemas.microsoft.com/office/drawing/2014/main" id="{0F13011C-4E1E-9997-7538-011DF549E06F}"/>
              </a:ext>
            </a:extLst>
          </p:cNvPr>
          <p:cNvSpPr/>
          <p:nvPr/>
        </p:nvSpPr>
        <p:spPr>
          <a:xfrm>
            <a:off x="6400800" y="1828800"/>
            <a:ext cx="4572000" cy="4572000"/>
          </a:xfrm>
          <a:prstGeom prst="ellipse">
            <a:avLst/>
          </a:prstGeom>
          <a:solidFill>
            <a:srgbClr val="FF0000">
              <a:alpha val="15000"/>
            </a:srgbClr>
          </a:solidFill>
          <a:ln w="12700">
            <a:solidFill>
              <a:srgbClr val="FF0000">
                <a:alpha val="10000"/>
              </a:srgbClr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4" name="Shape 2">
            <a:extLst>
              <a:ext uri="{FF2B5EF4-FFF2-40B4-BE49-F238E27FC236}">
                <a16:creationId xmlns:a16="http://schemas.microsoft.com/office/drawing/2014/main" id="{90983FB9-B0CA-EF7E-9C43-6EE03252A3F9}"/>
              </a:ext>
            </a:extLst>
          </p:cNvPr>
          <p:cNvSpPr/>
          <p:nvPr/>
        </p:nvSpPr>
        <p:spPr>
          <a:xfrm>
            <a:off x="457200" y="548640"/>
            <a:ext cx="1371600" cy="457200"/>
          </a:xfrm>
          <a:prstGeom prst="rect">
            <a:avLst/>
          </a:prstGeom>
          <a:solidFill>
            <a:srgbClr val="FF0000"/>
          </a:solidFill>
          <a:ln w="12700">
            <a:solidFill>
              <a:srgbClr val="FF0000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BD2A406A-4032-0525-4C1A-61BFFA5C38F2}"/>
              </a:ext>
            </a:extLst>
          </p:cNvPr>
          <p:cNvSpPr/>
          <p:nvPr/>
        </p:nvSpPr>
        <p:spPr>
          <a:xfrm>
            <a:off x="457200" y="54864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▶  YouTube</a:t>
            </a:r>
            <a:endParaRPr lang="en-US" sz="1200" dirty="0"/>
          </a:p>
        </p:txBody>
      </p:sp>
      <p:sp>
        <p:nvSpPr>
          <p:cNvPr id="6" name="Text 4">
            <a:extLst>
              <a:ext uri="{FF2B5EF4-FFF2-40B4-BE49-F238E27FC236}">
                <a16:creationId xmlns:a16="http://schemas.microsoft.com/office/drawing/2014/main" id="{BAB3D3E0-A9B3-F381-DF77-09C6174D94B0}"/>
              </a:ext>
            </a:extLst>
          </p:cNvPr>
          <p:cNvSpPr/>
          <p:nvPr/>
        </p:nvSpPr>
        <p:spPr>
          <a:xfrm>
            <a:off x="457200" y="1143000"/>
            <a:ext cx="2743200" cy="41148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marL="0" indent="0">
              <a:buNone/>
            </a:pPr>
            <a:r>
              <a:rPr lang="en-US" sz="1300" b="1" kern="0" spc="300">
                <a:solidFill>
                  <a:srgbClr val="F18F01"/>
                </a:solidFill>
              </a:rPr>
              <a:t>VIDÉO 3</a:t>
            </a:r>
            <a:endParaRPr lang="en-US" sz="1300"/>
          </a:p>
        </p:txBody>
      </p:sp>
      <p:sp>
        <p:nvSpPr>
          <p:cNvPr id="7" name="Text 5">
            <a:extLst>
              <a:ext uri="{FF2B5EF4-FFF2-40B4-BE49-F238E27FC236}">
                <a16:creationId xmlns:a16="http://schemas.microsoft.com/office/drawing/2014/main" id="{13FBCEFA-0811-E0CA-416A-0FF526FC125D}"/>
              </a:ext>
            </a:extLst>
          </p:cNvPr>
          <p:cNvSpPr/>
          <p:nvPr/>
        </p:nvSpPr>
        <p:spPr>
          <a:xfrm>
            <a:off x="457200" y="1558383"/>
            <a:ext cx="6400800" cy="58070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r>
              <a:rPr lang="en-US" b="1" dirty="0">
                <a:solidFill>
                  <a:srgbClr val="FFFFFF"/>
                </a:solidFill>
                <a:latin typeface="Georgia"/>
              </a:rPr>
              <a:t>Si on vous </a:t>
            </a:r>
            <a:r>
              <a:rPr lang="en-US" b="1" dirty="0" err="1">
                <a:solidFill>
                  <a:srgbClr val="FFFFFF"/>
                </a:solidFill>
                <a:latin typeface="Georgia"/>
              </a:rPr>
              <a:t>dit</a:t>
            </a:r>
            <a:r>
              <a:rPr lang="en-US" b="1" dirty="0">
                <a:solidFill>
                  <a:srgbClr val="FFFFFF"/>
                </a:solidFill>
                <a:latin typeface="Georgia"/>
              </a:rPr>
              <a:t> </a:t>
            </a:r>
            <a:r>
              <a:rPr lang="en-US" b="1" dirty="0" err="1">
                <a:solidFill>
                  <a:srgbClr val="FFFFFF"/>
                </a:solidFill>
                <a:latin typeface="Georgia"/>
              </a:rPr>
              <a:t>maladie</a:t>
            </a:r>
            <a:r>
              <a:rPr lang="en-US" b="1" dirty="0">
                <a:solidFill>
                  <a:srgbClr val="FFFFFF"/>
                </a:solidFill>
                <a:latin typeface="Georgia"/>
              </a:rPr>
              <a:t> </a:t>
            </a:r>
            <a:r>
              <a:rPr lang="en-US" b="1" dirty="0" err="1">
                <a:solidFill>
                  <a:srgbClr val="FFFFFF"/>
                </a:solidFill>
                <a:latin typeface="Georgia"/>
              </a:rPr>
              <a:t>mentale</a:t>
            </a:r>
            <a:r>
              <a:rPr lang="en-US" b="1" dirty="0">
                <a:solidFill>
                  <a:srgbClr val="FFFFFF"/>
                </a:solidFill>
                <a:latin typeface="Georgia"/>
              </a:rPr>
              <a:t>, </a:t>
            </a:r>
            <a:r>
              <a:rPr lang="en-US" b="1" dirty="0" err="1">
                <a:solidFill>
                  <a:srgbClr val="FFFFFF"/>
                </a:solidFill>
                <a:latin typeface="Georgia"/>
              </a:rPr>
              <a:t>qu'est</a:t>
            </a:r>
            <a:r>
              <a:rPr lang="en-US" b="1" dirty="0">
                <a:solidFill>
                  <a:srgbClr val="FFFFFF"/>
                </a:solidFill>
                <a:latin typeface="Georgia"/>
              </a:rPr>
              <a:t> </a:t>
            </a:r>
            <a:r>
              <a:rPr lang="en-US" b="1" dirty="0" err="1">
                <a:solidFill>
                  <a:srgbClr val="FFFFFF"/>
                </a:solidFill>
                <a:latin typeface="Georgia"/>
              </a:rPr>
              <a:t>ce</a:t>
            </a:r>
            <a:r>
              <a:rPr lang="en-US" b="1" dirty="0">
                <a:solidFill>
                  <a:srgbClr val="FFFFFF"/>
                </a:solidFill>
                <a:latin typeface="Georgia"/>
              </a:rPr>
              <a:t> qui vous </a:t>
            </a:r>
            <a:r>
              <a:rPr lang="en-US" b="1" dirty="0" err="1">
                <a:solidFill>
                  <a:srgbClr val="FFFFFF"/>
                </a:solidFill>
                <a:latin typeface="Georgia"/>
              </a:rPr>
              <a:t>vient</a:t>
            </a:r>
            <a:r>
              <a:rPr lang="en-US" b="1" dirty="0">
                <a:solidFill>
                  <a:srgbClr val="FFFFFF"/>
                </a:solidFill>
                <a:latin typeface="Georgia"/>
              </a:rPr>
              <a:t> à </a:t>
            </a:r>
            <a:r>
              <a:rPr lang="en-US" b="1" dirty="0" err="1">
                <a:solidFill>
                  <a:srgbClr val="FFFFFF"/>
                </a:solidFill>
                <a:latin typeface="Georgia"/>
              </a:rPr>
              <a:t>l'esprit</a:t>
            </a:r>
            <a:r>
              <a:rPr lang="en-US" b="1" dirty="0">
                <a:solidFill>
                  <a:srgbClr val="FFFFFF"/>
                </a:solidFill>
                <a:latin typeface="Georgia"/>
              </a:rPr>
              <a:t> ?</a:t>
            </a:r>
            <a:endParaRPr lang="fr-FR">
              <a:ea typeface="Calibri"/>
              <a:cs typeface="Calibri"/>
            </a:endParaRPr>
          </a:p>
          <a:p>
            <a:pPr marL="0" indent="0">
              <a:buNone/>
            </a:pPr>
            <a:endParaRPr lang="en-US" b="1" dirty="0">
              <a:solidFill>
                <a:srgbClr val="FFFFFF"/>
              </a:solidFill>
              <a:latin typeface="Georgia"/>
              <a:ea typeface="Calibri"/>
              <a:cs typeface="Calibri"/>
            </a:endParaRPr>
          </a:p>
        </p:txBody>
      </p:sp>
      <p:sp>
        <p:nvSpPr>
          <p:cNvPr id="10" name="Shape 7">
            <a:extLst>
              <a:ext uri="{FF2B5EF4-FFF2-40B4-BE49-F238E27FC236}">
                <a16:creationId xmlns:a16="http://schemas.microsoft.com/office/drawing/2014/main" id="{1447BE75-265D-07E4-0F47-F1DF803B948D}"/>
              </a:ext>
            </a:extLst>
          </p:cNvPr>
          <p:cNvSpPr/>
          <p:nvPr/>
        </p:nvSpPr>
        <p:spPr>
          <a:xfrm>
            <a:off x="457200" y="4480560"/>
            <a:ext cx="8229600" cy="502920"/>
          </a:xfrm>
          <a:prstGeom prst="rect">
            <a:avLst/>
          </a:prstGeom>
          <a:solidFill>
            <a:srgbClr val="1D5F8A">
              <a:alpha val="60000"/>
            </a:srgbClr>
          </a:solidFill>
          <a:ln w="12700">
            <a:solidFill>
              <a:srgbClr val="2E86AB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11" name="Text 8">
            <a:hlinkClick r:id="rId4"/>
            <a:extLst>
              <a:ext uri="{FF2B5EF4-FFF2-40B4-BE49-F238E27FC236}">
                <a16:creationId xmlns:a16="http://schemas.microsoft.com/office/drawing/2014/main" id="{98EA5F9D-F97E-5F8E-3A63-A61F94576833}"/>
              </a:ext>
            </a:extLst>
          </p:cNvPr>
          <p:cNvSpPr/>
          <p:nvPr/>
        </p:nvSpPr>
        <p:spPr>
          <a:xfrm>
            <a:off x="548640" y="4480560"/>
            <a:ext cx="8046720" cy="502920"/>
          </a:xfrm>
          <a:prstGeom prst="rect">
            <a:avLst/>
          </a:prstGeom>
          <a:solidFill>
            <a:srgbClr val="FF0000"/>
          </a:solidFill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u="sng" dirty="0">
                <a:solidFill>
                  <a:srgbClr val="FFFFFF"/>
                </a:solidFill>
                <a:ea typeface="Calibri"/>
                <a:cs typeface="Calibri"/>
                <a:hlinkClick r:id="rId5"/>
              </a:rPr>
              <a:t>https://www.youtube.com/watch?v=s1AuWT1krZw</a:t>
            </a:r>
            <a:endParaRPr lang="en-US" sz="1300" u="sng" dirty="0">
              <a:solidFill>
                <a:srgbClr val="FFFFFF"/>
              </a:solidFill>
              <a:ea typeface="Calibri"/>
              <a:cs typeface="Calibri"/>
            </a:endParaRPr>
          </a:p>
        </p:txBody>
      </p:sp>
      <p:pic>
        <p:nvPicPr>
          <p:cNvPr id="12" name="Média en ligne 11" title="Si on vous dit maladie mentale, qu'est ce qui vous vient à l'esprit ?">
            <a:hlinkClick r:id="" action="ppaction://noaction"/>
            <a:extLst>
              <a:ext uri="{FF2B5EF4-FFF2-40B4-BE49-F238E27FC236}">
                <a16:creationId xmlns:a16="http://schemas.microsoft.com/office/drawing/2014/main" id="{3F7E3FFD-CC84-313C-E831-78B4F7D8D2A0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6"/>
          <a:stretch>
            <a:fillRect/>
          </a:stretch>
        </p:blipFill>
        <p:spPr>
          <a:xfrm>
            <a:off x="735129" y="2054612"/>
            <a:ext cx="7847980" cy="2267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867625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A2E44"/>
          </a:solidFill>
          <a:ln w="12700">
            <a:solidFill>
              <a:srgbClr val="1A2E44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FFFFFF"/>
                </a:solidFill>
              </a:rPr>
              <a:t>📌  Ce que vous devez retenir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320040" y="868680"/>
            <a:ext cx="4114800" cy="1143000"/>
          </a:xfrm>
          <a:prstGeom prst="rect">
            <a:avLst/>
          </a:prstGeom>
          <a:solidFill>
            <a:srgbClr val="F0F4F8"/>
          </a:solidFill>
          <a:ln w="12700">
            <a:solidFill>
              <a:srgbClr val="D0DCE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CA"/>
          </a:p>
        </p:txBody>
      </p:sp>
      <p:sp>
        <p:nvSpPr>
          <p:cNvPr id="5" name="Shape 3"/>
          <p:cNvSpPr/>
          <p:nvPr/>
        </p:nvSpPr>
        <p:spPr>
          <a:xfrm>
            <a:off x="320040" y="868680"/>
            <a:ext cx="502920" cy="1143000"/>
          </a:xfrm>
          <a:prstGeom prst="rect">
            <a:avLst/>
          </a:prstGeom>
          <a:solidFill>
            <a:srgbClr val="1D5F8A"/>
          </a:solidFill>
          <a:ln w="12700">
            <a:solidFill>
              <a:srgbClr val="1D5F8A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6" name="Text 4"/>
          <p:cNvSpPr/>
          <p:nvPr/>
        </p:nvSpPr>
        <p:spPr>
          <a:xfrm>
            <a:off x="320040" y="868680"/>
            <a:ext cx="50292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</a:rPr>
              <a:t>01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914400" y="978408"/>
            <a:ext cx="34290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00" dirty="0">
                <a:solidFill>
                  <a:srgbClr val="1E2D40"/>
                </a:solidFill>
              </a:rPr>
              <a:t>La santé mentale est un état positif de bien-être — au-delà de l'absence de maladie.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4709160" y="868680"/>
            <a:ext cx="4114800" cy="1143000"/>
          </a:xfrm>
          <a:prstGeom prst="rect">
            <a:avLst/>
          </a:prstGeom>
          <a:solidFill>
            <a:srgbClr val="F0F4F8"/>
          </a:solidFill>
          <a:ln w="12700">
            <a:solidFill>
              <a:srgbClr val="D0DCE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CA"/>
          </a:p>
        </p:txBody>
      </p:sp>
      <p:sp>
        <p:nvSpPr>
          <p:cNvPr id="9" name="Shape 7"/>
          <p:cNvSpPr/>
          <p:nvPr/>
        </p:nvSpPr>
        <p:spPr>
          <a:xfrm>
            <a:off x="4709160" y="868680"/>
            <a:ext cx="502920" cy="1143000"/>
          </a:xfrm>
          <a:prstGeom prst="rect">
            <a:avLst/>
          </a:prstGeom>
          <a:solidFill>
            <a:srgbClr val="2E86AB"/>
          </a:solidFill>
          <a:ln w="12700">
            <a:solidFill>
              <a:srgbClr val="2E86AB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10" name="Text 8"/>
          <p:cNvSpPr/>
          <p:nvPr/>
        </p:nvSpPr>
        <p:spPr>
          <a:xfrm>
            <a:off x="4709160" y="868680"/>
            <a:ext cx="50292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</a:rPr>
              <a:t>02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5303520" y="978408"/>
            <a:ext cx="34290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00" dirty="0">
                <a:solidFill>
                  <a:srgbClr val="1E2D40"/>
                </a:solidFill>
              </a:rPr>
              <a:t>SM et trouble de SM sont distincts mais interdépendants — ils s'influencent mutuellement.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320040" y="2194560"/>
            <a:ext cx="4114800" cy="1143000"/>
          </a:xfrm>
          <a:prstGeom prst="rect">
            <a:avLst/>
          </a:prstGeom>
          <a:solidFill>
            <a:srgbClr val="F0F4F8"/>
          </a:solidFill>
          <a:ln w="12700">
            <a:solidFill>
              <a:srgbClr val="D0DCE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CA"/>
          </a:p>
        </p:txBody>
      </p:sp>
      <p:sp>
        <p:nvSpPr>
          <p:cNvPr id="13" name="Shape 11"/>
          <p:cNvSpPr/>
          <p:nvPr/>
        </p:nvSpPr>
        <p:spPr>
          <a:xfrm>
            <a:off x="320040" y="2194560"/>
            <a:ext cx="502920" cy="1143000"/>
          </a:xfrm>
          <a:prstGeom prst="rect">
            <a:avLst/>
          </a:prstGeom>
          <a:solidFill>
            <a:srgbClr val="2D6A4F"/>
          </a:solidFill>
          <a:ln w="12700">
            <a:solidFill>
              <a:srgbClr val="2D6A4F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14" name="Text 12"/>
          <p:cNvSpPr/>
          <p:nvPr/>
        </p:nvSpPr>
        <p:spPr>
          <a:xfrm>
            <a:off x="320040" y="2194560"/>
            <a:ext cx="50292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</a:rPr>
              <a:t>03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914400" y="2304288"/>
            <a:ext cx="34290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00" dirty="0">
                <a:solidFill>
                  <a:srgbClr val="1E2D40"/>
                </a:solidFill>
              </a:rPr>
              <a:t>Les droits des personnes en SM sont encadrés par la Charte, le Code civil et la loi P-38.001.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4709160" y="2194560"/>
            <a:ext cx="50292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</a:rPr>
              <a:t>04</a:t>
            </a:r>
            <a:endParaRPr lang="en-US" sz="1500" dirty="0"/>
          </a:p>
        </p:txBody>
      </p:sp>
      <p:sp>
        <p:nvSpPr>
          <p:cNvPr id="20" name="Shape 18"/>
          <p:cNvSpPr/>
          <p:nvPr/>
        </p:nvSpPr>
        <p:spPr>
          <a:xfrm>
            <a:off x="320040" y="3520440"/>
            <a:ext cx="4114800" cy="1143000"/>
          </a:xfrm>
          <a:prstGeom prst="rect">
            <a:avLst/>
          </a:prstGeom>
          <a:solidFill>
            <a:srgbClr val="F0F4F8"/>
          </a:solidFill>
          <a:ln w="12700">
            <a:solidFill>
              <a:srgbClr val="D0DCE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CA"/>
          </a:p>
        </p:txBody>
      </p:sp>
      <p:sp>
        <p:nvSpPr>
          <p:cNvPr id="21" name="Shape 19"/>
          <p:cNvSpPr/>
          <p:nvPr/>
        </p:nvSpPr>
        <p:spPr>
          <a:xfrm>
            <a:off x="320040" y="3520440"/>
            <a:ext cx="502920" cy="1143000"/>
          </a:xfrm>
          <a:prstGeom prst="rect">
            <a:avLst/>
          </a:prstGeom>
          <a:solidFill>
            <a:srgbClr val="6B4EAF"/>
          </a:solidFill>
          <a:ln w="12700">
            <a:solidFill>
              <a:srgbClr val="6B4EAF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22" name="Text 20"/>
          <p:cNvSpPr/>
          <p:nvPr/>
        </p:nvSpPr>
        <p:spPr>
          <a:xfrm>
            <a:off x="320040" y="3520440"/>
            <a:ext cx="50292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</a:rPr>
              <a:t>05</a:t>
            </a:r>
            <a:endParaRPr lang="en-US" sz="1500" dirty="0"/>
          </a:p>
        </p:txBody>
      </p:sp>
      <p:sp>
        <p:nvSpPr>
          <p:cNvPr id="23" name="Text 21"/>
          <p:cNvSpPr/>
          <p:nvPr/>
        </p:nvSpPr>
        <p:spPr>
          <a:xfrm>
            <a:off x="914400" y="3630168"/>
            <a:ext cx="34290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00" dirty="0">
                <a:solidFill>
                  <a:srgbClr val="1E2D40"/>
                </a:solidFill>
              </a:rPr>
              <a:t>L'écoute attentive combine présence cognitive et signaux comportementaux positifs.</a:t>
            </a:r>
            <a:endParaRPr lang="en-US" sz="12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1A2E4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F18F01"/>
          </a:solidFill>
          <a:ln w="12700">
            <a:solidFill>
              <a:srgbClr val="F18F01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3" name="Shape 1"/>
          <p:cNvSpPr/>
          <p:nvPr/>
        </p:nvSpPr>
        <p:spPr>
          <a:xfrm>
            <a:off x="5486400" y="-914400"/>
            <a:ext cx="5486400" cy="5486400"/>
          </a:xfrm>
          <a:prstGeom prst="ellipse">
            <a:avLst/>
          </a:prstGeom>
          <a:solidFill>
            <a:srgbClr val="1D5F8A">
              <a:alpha val="30000"/>
            </a:srgbClr>
          </a:solidFill>
          <a:ln w="12700">
            <a:solidFill>
              <a:srgbClr val="1D5F8A">
                <a:alpha val="20000"/>
              </a:srgbClr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0" y="1371600"/>
            <a:ext cx="1828800" cy="182880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457200" y="914400"/>
            <a:ext cx="4572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🙏  Merci!</a:t>
            </a:r>
            <a:endParaRPr lang="en-US" sz="4400" dirty="0"/>
          </a:p>
        </p:txBody>
      </p:sp>
      <p:sp>
        <p:nvSpPr>
          <p:cNvPr id="6" name="Text 3"/>
          <p:cNvSpPr/>
          <p:nvPr/>
        </p:nvSpPr>
        <p:spPr>
          <a:xfrm>
            <a:off x="457200" y="1920240"/>
            <a:ext cx="5943600" cy="64008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marL="0" indent="0">
              <a:buNone/>
            </a:pPr>
            <a:r>
              <a:rPr lang="en-US" sz="2000" i="1" dirty="0">
                <a:solidFill>
                  <a:srgbClr val="F18F01"/>
                </a:solidFill>
              </a:rPr>
              <a:t>Formation Santé </a:t>
            </a:r>
            <a:r>
              <a:rPr lang="en-US" sz="2000" i="1" dirty="0" err="1">
                <a:solidFill>
                  <a:srgbClr val="F18F01"/>
                </a:solidFill>
              </a:rPr>
              <a:t>Mentale</a:t>
            </a:r>
            <a:r>
              <a:rPr lang="en-US" sz="2000" i="1" dirty="0">
                <a:solidFill>
                  <a:srgbClr val="F18F01"/>
                </a:solidFill>
              </a:rPr>
              <a:t> </a:t>
            </a:r>
            <a:endParaRPr lang="en-US" sz="2000" i="1" dirty="0">
              <a:solidFill>
                <a:srgbClr val="F18F01"/>
              </a:solidFill>
              <a:ea typeface="Calibri"/>
              <a:cs typeface="Calibri"/>
            </a:endParaRPr>
          </a:p>
        </p:txBody>
      </p:sp>
      <p:sp>
        <p:nvSpPr>
          <p:cNvPr id="7" name="Shape 4"/>
          <p:cNvSpPr/>
          <p:nvPr/>
        </p:nvSpPr>
        <p:spPr>
          <a:xfrm>
            <a:off x="457200" y="2697480"/>
            <a:ext cx="3657600" cy="36576"/>
          </a:xfrm>
          <a:prstGeom prst="rect">
            <a:avLst/>
          </a:prstGeom>
          <a:solidFill>
            <a:srgbClr val="6B8CA8"/>
          </a:solidFill>
          <a:ln w="12700">
            <a:solidFill>
              <a:srgbClr val="6B8CA8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8" name="Text 5"/>
          <p:cNvSpPr/>
          <p:nvPr/>
        </p:nvSpPr>
        <p:spPr>
          <a:xfrm>
            <a:off x="457200" y="2834640"/>
            <a:ext cx="6400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E8F4F8"/>
                </a:solidFill>
              </a:rPr>
              <a:t>Questions? Échanges? Réflexions?</a:t>
            </a:r>
            <a:endParaRPr lang="en-US" sz="1500" dirty="0"/>
          </a:p>
          <a:p>
            <a:pPr marL="0" indent="0">
              <a:buNone/>
            </a:pPr>
            <a:r>
              <a:rPr lang="en-US" sz="1500" i="1" dirty="0">
                <a:solidFill>
                  <a:srgbClr val="E8F4F8"/>
                </a:solidFill>
              </a:rPr>
              <a:t>Votre santé mentale compte — ensemble, faisons la différence.</a:t>
            </a:r>
            <a:endParaRPr lang="en-US" sz="1500" dirty="0"/>
          </a:p>
        </p:txBody>
      </p:sp>
      <p:sp>
        <p:nvSpPr>
          <p:cNvPr id="9" name="Shape 6"/>
          <p:cNvSpPr/>
          <p:nvPr/>
        </p:nvSpPr>
        <p:spPr>
          <a:xfrm>
            <a:off x="457200" y="4572000"/>
            <a:ext cx="1828800" cy="347472"/>
          </a:xfrm>
          <a:prstGeom prst="rect">
            <a:avLst/>
          </a:prstGeom>
          <a:solidFill>
            <a:srgbClr val="1D5F8A">
              <a:alpha val="70000"/>
            </a:srgbClr>
          </a:solidFill>
          <a:ln w="12700">
            <a:solidFill>
              <a:srgbClr val="2E86AB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10" name="Text 7"/>
          <p:cNvSpPr/>
          <p:nvPr/>
        </p:nvSpPr>
        <p:spPr>
          <a:xfrm>
            <a:off x="457200" y="4572000"/>
            <a:ext cx="1828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</a:rPr>
              <a:t>Santé Mentale</a:t>
            </a:r>
            <a:endParaRPr lang="en-US" sz="1100" dirty="0"/>
          </a:p>
        </p:txBody>
      </p:sp>
      <p:sp>
        <p:nvSpPr>
          <p:cNvPr id="11" name="Shape 8"/>
          <p:cNvSpPr/>
          <p:nvPr/>
        </p:nvSpPr>
        <p:spPr>
          <a:xfrm>
            <a:off x="2468880" y="4572000"/>
            <a:ext cx="1828800" cy="347472"/>
          </a:xfrm>
          <a:prstGeom prst="rect">
            <a:avLst/>
          </a:prstGeom>
          <a:solidFill>
            <a:srgbClr val="1D5F8A">
              <a:alpha val="70000"/>
            </a:srgbClr>
          </a:solidFill>
          <a:ln w="12700">
            <a:solidFill>
              <a:srgbClr val="2E86AB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12" name="Text 9"/>
          <p:cNvSpPr/>
          <p:nvPr/>
        </p:nvSpPr>
        <p:spPr>
          <a:xfrm>
            <a:off x="2468880" y="4572000"/>
            <a:ext cx="1828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</a:rPr>
              <a:t>Droits</a:t>
            </a:r>
            <a:endParaRPr lang="en-US" sz="1100" dirty="0"/>
          </a:p>
        </p:txBody>
      </p:sp>
      <p:sp>
        <p:nvSpPr>
          <p:cNvPr id="16" name="Text 13"/>
          <p:cNvSpPr/>
          <p:nvPr/>
        </p:nvSpPr>
        <p:spPr>
          <a:xfrm>
            <a:off x="6492240" y="4572000"/>
            <a:ext cx="1828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</a:rPr>
              <a:t>Écoute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D5F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914400" y="-914400"/>
            <a:ext cx="4572000" cy="4572000"/>
          </a:xfrm>
          <a:prstGeom prst="ellipse">
            <a:avLst/>
          </a:prstGeom>
          <a:solidFill>
            <a:srgbClr val="2E86AB">
              <a:alpha val="40000"/>
            </a:srgbClr>
          </a:solidFill>
          <a:ln w="12700">
            <a:solidFill>
              <a:srgbClr val="2E86AB">
                <a:alpha val="20000"/>
              </a:srgbClr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3" name="Shape 1"/>
          <p:cNvSpPr/>
          <p:nvPr/>
        </p:nvSpPr>
        <p:spPr>
          <a:xfrm>
            <a:off x="6400800" y="2286000"/>
            <a:ext cx="3657600" cy="3657600"/>
          </a:xfrm>
          <a:prstGeom prst="ellipse">
            <a:avLst/>
          </a:prstGeom>
          <a:solidFill>
            <a:srgbClr val="1A2E44">
              <a:alpha val="50000"/>
            </a:srgbClr>
          </a:solidFill>
          <a:ln w="12700">
            <a:solidFill>
              <a:srgbClr val="1A2E44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0" y="457200"/>
            <a:ext cx="1828800" cy="182880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457200" y="109728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kern="0" spc="300" dirty="0">
                <a:solidFill>
                  <a:srgbClr val="F18F01"/>
                </a:solidFill>
              </a:rPr>
              <a:t>MODULE 01</a:t>
            </a:r>
            <a:endParaRPr lang="en-US" sz="1300" dirty="0"/>
          </a:p>
        </p:txBody>
      </p:sp>
      <p:sp>
        <p:nvSpPr>
          <p:cNvPr id="6" name="Text 3"/>
          <p:cNvSpPr/>
          <p:nvPr/>
        </p:nvSpPr>
        <p:spPr>
          <a:xfrm>
            <a:off x="457200" y="1828800"/>
            <a:ext cx="59436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4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C'est quoi la</a:t>
            </a:r>
            <a:endParaRPr lang="en-US" sz="4400" dirty="0"/>
          </a:p>
          <a:p>
            <a:pPr marL="0" indent="0">
              <a:buNone/>
            </a:pPr>
            <a:r>
              <a:rPr lang="en-US" sz="4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Santé Mentale?</a:t>
            </a:r>
            <a:endParaRPr lang="en-US" sz="4400" dirty="0"/>
          </a:p>
        </p:txBody>
      </p:sp>
      <p:sp>
        <p:nvSpPr>
          <p:cNvPr id="7" name="Text 4"/>
          <p:cNvSpPr/>
          <p:nvPr/>
        </p:nvSpPr>
        <p:spPr>
          <a:xfrm>
            <a:off x="457200" y="374904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E8F4F8"/>
                </a:solidFill>
              </a:rPr>
              <a:t>Définitions &amp; déterminants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D5F8A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A710EB4-4FE9-8F48-2D44-EF0D4433F0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36947DA3-662C-5056-D67A-0026B02911D4}"/>
              </a:ext>
            </a:extLst>
          </p:cNvPr>
          <p:cNvSpPr/>
          <p:nvPr/>
        </p:nvSpPr>
        <p:spPr>
          <a:xfrm>
            <a:off x="-914400" y="-914400"/>
            <a:ext cx="4572000" cy="4572000"/>
          </a:xfrm>
          <a:prstGeom prst="ellipse">
            <a:avLst/>
          </a:prstGeom>
          <a:solidFill>
            <a:srgbClr val="2E86AB">
              <a:alpha val="40000"/>
            </a:srgbClr>
          </a:solidFill>
          <a:ln w="12700">
            <a:solidFill>
              <a:srgbClr val="2E86AB">
                <a:alpha val="20000"/>
              </a:srgbClr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3" name="Shape 1">
            <a:extLst>
              <a:ext uri="{FF2B5EF4-FFF2-40B4-BE49-F238E27FC236}">
                <a16:creationId xmlns:a16="http://schemas.microsoft.com/office/drawing/2014/main" id="{60F62016-5E33-EFC3-DFF1-D1BAC164C5F8}"/>
              </a:ext>
            </a:extLst>
          </p:cNvPr>
          <p:cNvSpPr/>
          <p:nvPr/>
        </p:nvSpPr>
        <p:spPr>
          <a:xfrm>
            <a:off x="6400800" y="2286000"/>
            <a:ext cx="3657600" cy="3657600"/>
          </a:xfrm>
          <a:prstGeom prst="ellipse">
            <a:avLst/>
          </a:prstGeom>
          <a:solidFill>
            <a:srgbClr val="1A2E44">
              <a:alpha val="50000"/>
            </a:srgbClr>
          </a:solidFill>
          <a:ln w="12700">
            <a:solidFill>
              <a:srgbClr val="1A2E44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pic>
        <p:nvPicPr>
          <p:cNvPr id="4" name="Image 0" descr="preencoded.png">
            <a:extLst>
              <a:ext uri="{FF2B5EF4-FFF2-40B4-BE49-F238E27FC236}">
                <a16:creationId xmlns:a16="http://schemas.microsoft.com/office/drawing/2014/main" id="{CB669B8A-111E-7EEB-B592-1F185930E6A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0" y="457200"/>
            <a:ext cx="1828800" cy="1828800"/>
          </a:xfrm>
          <a:prstGeom prst="rect">
            <a:avLst/>
          </a:prstGeom>
        </p:spPr>
      </p:pic>
      <p:sp>
        <p:nvSpPr>
          <p:cNvPr id="6" name="Text 3">
            <a:extLst>
              <a:ext uri="{FF2B5EF4-FFF2-40B4-BE49-F238E27FC236}">
                <a16:creationId xmlns:a16="http://schemas.microsoft.com/office/drawing/2014/main" id="{E68FC98D-544F-D0F7-200D-76E6F8C17D79}"/>
              </a:ext>
            </a:extLst>
          </p:cNvPr>
          <p:cNvSpPr/>
          <p:nvPr/>
        </p:nvSpPr>
        <p:spPr>
          <a:xfrm>
            <a:off x="-53340" y="373380"/>
            <a:ext cx="5943600" cy="182880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r>
              <a:rPr lang="en-US" sz="4400">
                <a:solidFill>
                  <a:srgbClr val="FFFFFF"/>
                </a:solidFill>
                <a:latin typeface="Georgia"/>
              </a:rPr>
              <a:t>SESSION I</a:t>
            </a:r>
            <a:endParaRPr lang="en-US" sz="4400" dirty="0">
              <a:solidFill>
                <a:srgbClr val="FFFFFF"/>
              </a:solidFill>
              <a:latin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27037679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D5F8A"/>
          </a:solidFill>
          <a:ln w="12700">
            <a:solidFill>
              <a:srgbClr val="1D5F8A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900" b="1" dirty="0">
                <a:solidFill>
                  <a:srgbClr val="FFFFFF"/>
                </a:solidFill>
              </a:rPr>
              <a:t>🧠  Définitions de la Santé Mentale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320040" y="868680"/>
            <a:ext cx="8503920" cy="1143000"/>
          </a:xfrm>
          <a:prstGeom prst="rect">
            <a:avLst/>
          </a:prstGeom>
          <a:solidFill>
            <a:srgbClr val="F0F4F8"/>
          </a:solidFill>
          <a:ln w="12700">
            <a:solidFill>
              <a:srgbClr val="D0DCE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CA"/>
          </a:p>
        </p:txBody>
      </p:sp>
      <p:sp>
        <p:nvSpPr>
          <p:cNvPr id="5" name="Shape 3"/>
          <p:cNvSpPr/>
          <p:nvPr/>
        </p:nvSpPr>
        <p:spPr>
          <a:xfrm>
            <a:off x="320040" y="868680"/>
            <a:ext cx="109728" cy="1143000"/>
          </a:xfrm>
          <a:prstGeom prst="rect">
            <a:avLst/>
          </a:prstGeom>
          <a:solidFill>
            <a:srgbClr val="1D5F8A"/>
          </a:solidFill>
          <a:ln w="12700">
            <a:solidFill>
              <a:srgbClr val="1D5F8A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6" name="Shape 4"/>
          <p:cNvSpPr/>
          <p:nvPr/>
        </p:nvSpPr>
        <p:spPr>
          <a:xfrm>
            <a:off x="320040" y="868680"/>
            <a:ext cx="1280160" cy="347472"/>
          </a:xfrm>
          <a:prstGeom prst="rect">
            <a:avLst/>
          </a:prstGeom>
          <a:solidFill>
            <a:srgbClr val="1D5F8A"/>
          </a:solidFill>
          <a:ln w="12700">
            <a:solidFill>
              <a:srgbClr val="1D5F8A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7" name="Text 5"/>
          <p:cNvSpPr/>
          <p:nvPr/>
        </p:nvSpPr>
        <p:spPr>
          <a:xfrm>
            <a:off x="320040" y="868680"/>
            <a:ext cx="1280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DRSPM Montréal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1699260" y="1043940"/>
            <a:ext cx="7033260" cy="87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300" dirty="0">
                <a:solidFill>
                  <a:srgbClr val="1E2D40"/>
                </a:solidFill>
              </a:rPr>
              <a:t>Résultat d'un équilibre entre le stress vécu, la capacité d'y faire face et les ressources de l'environnement.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320040" y="2194560"/>
            <a:ext cx="8503920" cy="1143000"/>
          </a:xfrm>
          <a:prstGeom prst="rect">
            <a:avLst/>
          </a:prstGeom>
          <a:solidFill>
            <a:srgbClr val="F0F4F8"/>
          </a:solidFill>
          <a:ln w="12700">
            <a:solidFill>
              <a:srgbClr val="D0DCE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CA"/>
          </a:p>
        </p:txBody>
      </p:sp>
      <p:sp>
        <p:nvSpPr>
          <p:cNvPr id="10" name="Shape 8"/>
          <p:cNvSpPr/>
          <p:nvPr/>
        </p:nvSpPr>
        <p:spPr>
          <a:xfrm>
            <a:off x="320040" y="2194560"/>
            <a:ext cx="109728" cy="1143000"/>
          </a:xfrm>
          <a:prstGeom prst="rect">
            <a:avLst/>
          </a:prstGeom>
          <a:solidFill>
            <a:srgbClr val="2E86AB"/>
          </a:solidFill>
          <a:ln w="12700">
            <a:solidFill>
              <a:srgbClr val="2E86AB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11" name="Shape 9"/>
          <p:cNvSpPr/>
          <p:nvPr/>
        </p:nvSpPr>
        <p:spPr>
          <a:xfrm>
            <a:off x="320040" y="2194560"/>
            <a:ext cx="1280160" cy="347472"/>
          </a:xfrm>
          <a:prstGeom prst="rect">
            <a:avLst/>
          </a:prstGeom>
          <a:solidFill>
            <a:srgbClr val="2E86AB"/>
          </a:solidFill>
          <a:ln w="12700">
            <a:solidFill>
              <a:srgbClr val="2E86AB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12" name="Text 10"/>
          <p:cNvSpPr/>
          <p:nvPr/>
        </p:nvSpPr>
        <p:spPr>
          <a:xfrm>
            <a:off x="320040" y="2194560"/>
            <a:ext cx="1280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OMS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1645920" y="2308860"/>
            <a:ext cx="7132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300" dirty="0">
                <a:solidFill>
                  <a:srgbClr val="1E2D40"/>
                </a:solidFill>
              </a:rPr>
              <a:t>État de bien-être permettant d'affronter le stress, de s'épanouir, d'apprendre, de travailler et de contribuer à la vie de la communauté.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320040" y="3520440"/>
            <a:ext cx="8503920" cy="1143000"/>
          </a:xfrm>
          <a:prstGeom prst="rect">
            <a:avLst/>
          </a:prstGeom>
          <a:solidFill>
            <a:srgbClr val="F0F4F8"/>
          </a:solidFill>
          <a:ln w="12700">
            <a:solidFill>
              <a:srgbClr val="D0DCE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CA"/>
          </a:p>
        </p:txBody>
      </p:sp>
      <p:sp>
        <p:nvSpPr>
          <p:cNvPr id="15" name="Shape 13"/>
          <p:cNvSpPr/>
          <p:nvPr/>
        </p:nvSpPr>
        <p:spPr>
          <a:xfrm>
            <a:off x="320040" y="3520440"/>
            <a:ext cx="109728" cy="1143000"/>
          </a:xfrm>
          <a:prstGeom prst="rect">
            <a:avLst/>
          </a:prstGeom>
          <a:solidFill>
            <a:srgbClr val="2D6A4F"/>
          </a:solidFill>
          <a:ln w="12700">
            <a:solidFill>
              <a:srgbClr val="2D6A4F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16" name="Shape 14"/>
          <p:cNvSpPr/>
          <p:nvPr/>
        </p:nvSpPr>
        <p:spPr>
          <a:xfrm>
            <a:off x="320040" y="3520440"/>
            <a:ext cx="1280160" cy="347472"/>
          </a:xfrm>
          <a:prstGeom prst="rect">
            <a:avLst/>
          </a:prstGeom>
          <a:solidFill>
            <a:srgbClr val="2D6A4F"/>
          </a:solidFill>
          <a:ln w="12700">
            <a:solidFill>
              <a:srgbClr val="2D6A4F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17" name="Text 15"/>
          <p:cNvSpPr/>
          <p:nvPr/>
        </p:nvSpPr>
        <p:spPr>
          <a:xfrm>
            <a:off x="320040" y="3520440"/>
            <a:ext cx="1280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ACSP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1645920" y="3695700"/>
            <a:ext cx="7086600" cy="87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300" dirty="0">
                <a:solidFill>
                  <a:srgbClr val="1E2D40"/>
                </a:solidFill>
              </a:rPr>
              <a:t>Démarche écologique et sociale — bien-être considéré comme un continuum distinct de la maladie mentale, nécessitant des interventions à plusieurs niveaux : individuel, familial, communautaire et systémique.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320040" y="4663440"/>
            <a:ext cx="8503920" cy="365760"/>
          </a:xfrm>
          <a:prstGeom prst="rect">
            <a:avLst/>
          </a:prstGeom>
          <a:solidFill>
            <a:srgbClr val="F18F01">
              <a:alpha val="85000"/>
            </a:srgbClr>
          </a:solidFill>
          <a:ln w="12700">
            <a:solidFill>
              <a:srgbClr val="F18F01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20" name="Text 18"/>
          <p:cNvSpPr/>
          <p:nvPr/>
        </p:nvSpPr>
        <p:spPr>
          <a:xfrm>
            <a:off x="411480" y="4663440"/>
            <a:ext cx="8321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1A2E44"/>
                </a:solidFill>
              </a:rPr>
              <a:t>💡  La santé mentale va bien au-delà de l'absence de maladie — c'est un état positif de bien-être.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9FB"/>
        </a:solidFill>
        <a:effectLst/>
      </p:bgPr>
    </p:bg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7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0F2027"/>
          </a:solidFill>
          <a:ln w="12700" cap="flat" cmpd="sng">
            <a:solidFill>
              <a:srgbClr val="0F202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7" name="Google Shape;177;p7"/>
          <p:cNvSpPr/>
          <p:nvPr/>
        </p:nvSpPr>
        <p:spPr>
          <a:xfrm>
            <a:off x="274320" y="0"/>
            <a:ext cx="8595360" cy="502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Calibri"/>
              <a:buNone/>
            </a:pPr>
            <a:r>
              <a:rPr lang="en-US" sz="1300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Modèle DRSPM — Relations entre les composantes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78" name="Google Shape;178;p7"/>
          <p:cNvCxnSpPr/>
          <p:nvPr/>
        </p:nvCxnSpPr>
        <p:spPr>
          <a:xfrm>
            <a:off x="1874520" y="1481328"/>
            <a:ext cx="1051560" cy="804672"/>
          </a:xfrm>
          <a:prstGeom prst="straightConnector1">
            <a:avLst/>
          </a:prstGeom>
          <a:noFill/>
          <a:ln w="25400" cap="flat" cmpd="sng">
            <a:solidFill>
              <a:srgbClr val="D85A30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179" name="Google Shape;179;p7"/>
          <p:cNvCxnSpPr/>
          <p:nvPr/>
        </p:nvCxnSpPr>
        <p:spPr>
          <a:xfrm>
            <a:off x="5303520" y="1481328"/>
            <a:ext cx="0" cy="804672"/>
          </a:xfrm>
          <a:prstGeom prst="straightConnector1">
            <a:avLst/>
          </a:prstGeom>
          <a:noFill/>
          <a:ln w="25400" cap="flat" cmpd="sng">
            <a:solidFill>
              <a:srgbClr val="185FA5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180" name="Google Shape;180;p7"/>
          <p:cNvCxnSpPr/>
          <p:nvPr/>
        </p:nvCxnSpPr>
        <p:spPr>
          <a:xfrm>
            <a:off x="4160520" y="3913632"/>
            <a:ext cx="0" cy="0"/>
          </a:xfrm>
          <a:prstGeom prst="straightConnector1">
            <a:avLst/>
          </a:prstGeom>
          <a:noFill/>
          <a:ln w="25400" cap="flat" cmpd="sng">
            <a:solidFill>
              <a:srgbClr val="534AB7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181" name="Google Shape;181;p7"/>
          <p:cNvCxnSpPr/>
          <p:nvPr/>
        </p:nvCxnSpPr>
        <p:spPr>
          <a:xfrm>
            <a:off x="1188720" y="3611880"/>
            <a:ext cx="365760" cy="0"/>
          </a:xfrm>
          <a:prstGeom prst="straightConnector1">
            <a:avLst/>
          </a:prstGeom>
          <a:noFill/>
          <a:ln w="19050" cap="flat" cmpd="sng">
            <a:solidFill>
              <a:srgbClr val="BA7517"/>
            </a:solidFill>
            <a:prstDash val="dash"/>
            <a:round/>
            <a:headEnd type="none" w="sm" len="sm"/>
            <a:tailEnd type="stealth" w="med" len="med"/>
          </a:ln>
        </p:spPr>
      </p:cxnSp>
      <p:cxnSp>
        <p:nvCxnSpPr>
          <p:cNvPr id="182" name="Google Shape;182;p7"/>
          <p:cNvCxnSpPr/>
          <p:nvPr/>
        </p:nvCxnSpPr>
        <p:spPr>
          <a:xfrm>
            <a:off x="2103120" y="3913632"/>
            <a:ext cx="960120" cy="292608"/>
          </a:xfrm>
          <a:prstGeom prst="straightConnector1">
            <a:avLst/>
          </a:prstGeom>
          <a:noFill/>
          <a:ln w="19050" cap="flat" cmpd="sng">
            <a:solidFill>
              <a:srgbClr val="BA7517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183" name="Google Shape;183;p7"/>
          <p:cNvCxnSpPr/>
          <p:nvPr/>
        </p:nvCxnSpPr>
        <p:spPr>
          <a:xfrm>
            <a:off x="2103120" y="3611880"/>
            <a:ext cx="3200400" cy="0"/>
          </a:xfrm>
          <a:prstGeom prst="straightConnector1">
            <a:avLst/>
          </a:prstGeom>
          <a:noFill/>
          <a:ln w="15225" cap="flat" cmpd="sng">
            <a:solidFill>
              <a:srgbClr val="BA7517"/>
            </a:solidFill>
            <a:prstDash val="dash"/>
            <a:round/>
            <a:headEnd type="none" w="sm" len="sm"/>
            <a:tailEnd type="stealth" w="med" len="med"/>
          </a:ln>
        </p:spPr>
      </p:cxnSp>
      <p:cxnSp>
        <p:nvCxnSpPr>
          <p:cNvPr id="185" name="Google Shape;185;p7"/>
          <p:cNvCxnSpPr/>
          <p:nvPr/>
        </p:nvCxnSpPr>
        <p:spPr>
          <a:xfrm>
            <a:off x="6217920" y="3611880"/>
            <a:ext cx="0" cy="0"/>
          </a:xfrm>
          <a:prstGeom prst="straightConnector1">
            <a:avLst/>
          </a:prstGeom>
          <a:noFill/>
          <a:ln w="12700" cap="flat" cmpd="sng">
            <a:solidFill>
              <a:srgbClr val="3B6D11"/>
            </a:solidFill>
            <a:prstDash val="dash"/>
            <a:round/>
            <a:headEnd type="none" w="sm" len="sm"/>
            <a:tailEnd type="stealth" w="med" len="med"/>
          </a:ln>
        </p:spPr>
      </p:cxnSp>
      <p:sp>
        <p:nvSpPr>
          <p:cNvPr id="186" name="Google Shape;186;p7"/>
          <p:cNvSpPr/>
          <p:nvPr/>
        </p:nvSpPr>
        <p:spPr>
          <a:xfrm>
            <a:off x="3200400" y="1783080"/>
            <a:ext cx="2834640" cy="1371600"/>
          </a:xfrm>
          <a:prstGeom prst="ellipse">
            <a:avLst/>
          </a:prstGeom>
          <a:solidFill>
            <a:srgbClr val="1D9E75"/>
          </a:solidFill>
          <a:ln w="25400" cap="flat" cmpd="sng">
            <a:solidFill>
              <a:srgbClr val="0F6E56"/>
            </a:solidFill>
            <a:prstDash val="solid"/>
            <a:round/>
            <a:headEnd type="none" w="sm" len="sm"/>
            <a:tailEnd type="none" w="sm" len="sm"/>
          </a:ln>
          <a:effectLst>
            <a:outerShdw blurRad="101600" dist="38100" dir="8100000" algn="bl" rotWithShape="0">
              <a:srgbClr val="000000">
                <a:alpha val="18039"/>
              </a:srgbClr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7" name="Google Shape;187;p7"/>
          <p:cNvSpPr/>
          <p:nvPr/>
        </p:nvSpPr>
        <p:spPr>
          <a:xfrm>
            <a:off x="3200400" y="1874520"/>
            <a:ext cx="2834640" cy="548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500"/>
              <a:buFont typeface="Calibri"/>
              <a:buNone/>
            </a:pPr>
            <a:r>
              <a:rPr lang="en-US" sz="1500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Santé mentale</a:t>
            </a:r>
            <a:endParaRPr sz="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Google Shape;188;p7"/>
          <p:cNvSpPr/>
          <p:nvPr/>
        </p:nvSpPr>
        <p:spPr>
          <a:xfrm>
            <a:off x="3200400" y="2423160"/>
            <a:ext cx="2834640" cy="502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9FE1CB"/>
              </a:buClr>
              <a:buSzPts val="1000"/>
              <a:buFont typeface="Calibri"/>
              <a:buNone/>
            </a:pPr>
            <a:r>
              <a:rPr lang="en-US" sz="1000">
                <a:solidFill>
                  <a:srgbClr val="9FE1CB"/>
                </a:solidFill>
                <a:latin typeface="Calibri"/>
                <a:ea typeface="Calibri"/>
                <a:cs typeface="Calibri"/>
                <a:sym typeface="Calibri"/>
              </a:rPr>
              <a:t>État de bien-être psychologique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Google Shape;189;p7"/>
          <p:cNvSpPr/>
          <p:nvPr/>
        </p:nvSpPr>
        <p:spPr>
          <a:xfrm>
            <a:off x="274320" y="685800"/>
            <a:ext cx="1600200" cy="868680"/>
          </a:xfrm>
          <a:prstGeom prst="roundRect">
            <a:avLst>
              <a:gd name="adj" fmla="val 8421"/>
            </a:avLst>
          </a:prstGeom>
          <a:solidFill>
            <a:srgbClr val="F5C4B3"/>
          </a:solidFill>
          <a:ln w="25400" cap="flat" cmpd="sng">
            <a:solidFill>
              <a:srgbClr val="D85A3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Google Shape;190;p7"/>
          <p:cNvSpPr/>
          <p:nvPr/>
        </p:nvSpPr>
        <p:spPr>
          <a:xfrm>
            <a:off x="274320" y="685800"/>
            <a:ext cx="1600200" cy="411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4A1B0C"/>
              </a:buClr>
              <a:buSzPts val="1300"/>
              <a:buFont typeface="Calibri"/>
              <a:buNone/>
            </a:pPr>
            <a:r>
              <a:rPr lang="en-US" sz="1300" b="1">
                <a:solidFill>
                  <a:srgbClr val="4A1B0C"/>
                </a:solidFill>
                <a:latin typeface="Calibri"/>
                <a:ea typeface="Calibri"/>
                <a:cs typeface="Calibri"/>
                <a:sym typeface="Calibri"/>
              </a:rPr>
              <a:t>Stress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1" name="Google Shape;191;p7"/>
          <p:cNvSpPr/>
          <p:nvPr/>
        </p:nvSpPr>
        <p:spPr>
          <a:xfrm>
            <a:off x="274320" y="1005840"/>
            <a:ext cx="16002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712B13"/>
              </a:buClr>
              <a:buSzPts val="900"/>
              <a:buFont typeface="Calibri"/>
              <a:buNone/>
            </a:pPr>
            <a:r>
              <a:rPr lang="en-US" sz="900">
                <a:solidFill>
                  <a:srgbClr val="712B13"/>
                </a:solidFill>
                <a:latin typeface="Calibri"/>
                <a:ea typeface="Calibri"/>
                <a:cs typeface="Calibri"/>
                <a:sym typeface="Calibri"/>
              </a:rPr>
              <a:t>Demandes de l'environnement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2" name="Google Shape;192;p7"/>
          <p:cNvSpPr/>
          <p:nvPr/>
        </p:nvSpPr>
        <p:spPr>
          <a:xfrm>
            <a:off x="5303520" y="685800"/>
            <a:ext cx="1691640" cy="868680"/>
          </a:xfrm>
          <a:prstGeom prst="roundRect">
            <a:avLst>
              <a:gd name="adj" fmla="val 8421"/>
            </a:avLst>
          </a:prstGeom>
          <a:solidFill>
            <a:srgbClr val="B5D4F4"/>
          </a:solidFill>
          <a:ln w="25400" cap="flat" cmpd="sng">
            <a:solidFill>
              <a:srgbClr val="185FA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3" name="Google Shape;193;p7"/>
          <p:cNvSpPr/>
          <p:nvPr/>
        </p:nvSpPr>
        <p:spPr>
          <a:xfrm>
            <a:off x="5303520" y="685800"/>
            <a:ext cx="1691640" cy="411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42C53"/>
              </a:buClr>
              <a:buSzPts val="1300"/>
              <a:buFont typeface="Calibri"/>
              <a:buNone/>
            </a:pPr>
            <a:r>
              <a:rPr lang="en-US" sz="1300" b="1">
                <a:solidFill>
                  <a:srgbClr val="042C53"/>
                </a:solidFill>
                <a:latin typeface="Calibri"/>
                <a:ea typeface="Calibri"/>
                <a:cs typeface="Calibri"/>
                <a:sym typeface="Calibri"/>
              </a:rPr>
              <a:t>Ressources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" name="Google Shape;194;p7"/>
          <p:cNvSpPr/>
          <p:nvPr/>
        </p:nvSpPr>
        <p:spPr>
          <a:xfrm>
            <a:off x="5303520" y="1005840"/>
            <a:ext cx="169164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C447C"/>
              </a:buClr>
              <a:buSzPts val="900"/>
              <a:buFont typeface="Calibri"/>
              <a:buNone/>
            </a:pPr>
            <a:r>
              <a:rPr lang="en-US" sz="900">
                <a:solidFill>
                  <a:srgbClr val="0C447C"/>
                </a:solidFill>
                <a:latin typeface="Calibri"/>
                <a:ea typeface="Calibri"/>
                <a:cs typeface="Calibri"/>
                <a:sym typeface="Calibri"/>
              </a:rPr>
              <a:t>Soutien social, environnement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5" name="Google Shape;195;p7"/>
          <p:cNvSpPr/>
          <p:nvPr/>
        </p:nvSpPr>
        <p:spPr>
          <a:xfrm>
            <a:off x="2834640" y="3913632"/>
            <a:ext cx="2651760" cy="868680"/>
          </a:xfrm>
          <a:prstGeom prst="roundRect">
            <a:avLst>
              <a:gd name="adj" fmla="val 8421"/>
            </a:avLst>
          </a:prstGeom>
          <a:solidFill>
            <a:srgbClr val="CEABF6"/>
          </a:solidFill>
          <a:ln w="25400" cap="flat" cmpd="sng">
            <a:solidFill>
              <a:srgbClr val="534AB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6" name="Google Shape;196;p7"/>
          <p:cNvSpPr/>
          <p:nvPr/>
        </p:nvSpPr>
        <p:spPr>
          <a:xfrm>
            <a:off x="2834640" y="3913632"/>
            <a:ext cx="2651760" cy="411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26215C"/>
              </a:buClr>
              <a:buSzPts val="1200"/>
              <a:buFont typeface="Calibri"/>
              <a:buNone/>
            </a:pPr>
            <a:r>
              <a:rPr lang="en-US" sz="1200" b="1">
                <a:solidFill>
                  <a:srgbClr val="26215C"/>
                </a:solidFill>
                <a:latin typeface="Calibri"/>
                <a:ea typeface="Calibri"/>
                <a:cs typeface="Calibri"/>
                <a:sym typeface="Calibri"/>
              </a:rPr>
              <a:t>Capacités individuelles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7" name="Google Shape;197;p7"/>
          <p:cNvSpPr/>
          <p:nvPr/>
        </p:nvSpPr>
        <p:spPr>
          <a:xfrm>
            <a:off x="2834640" y="4233672"/>
            <a:ext cx="2651760" cy="411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3C3489"/>
              </a:buClr>
              <a:buSzPts val="900"/>
              <a:buFont typeface="Calibri"/>
              <a:buNone/>
            </a:pPr>
            <a:r>
              <a:rPr lang="en-US" sz="900">
                <a:solidFill>
                  <a:srgbClr val="3C3489"/>
                </a:solidFill>
                <a:latin typeface="Calibri"/>
                <a:ea typeface="Calibri"/>
                <a:cs typeface="Calibri"/>
                <a:sym typeface="Calibri"/>
              </a:rPr>
              <a:t>Compétences, résilience, coping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9" name="Google Shape;199;p7"/>
          <p:cNvSpPr/>
          <p:nvPr/>
        </p:nvSpPr>
        <p:spPr>
          <a:xfrm>
            <a:off x="1691640" y="1737360"/>
            <a:ext cx="118872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D85A30"/>
              </a:buClr>
              <a:buSzPts val="800"/>
              <a:buFont typeface="Calibri"/>
              <a:buNone/>
            </a:pPr>
            <a:r>
              <a:rPr lang="en-US" sz="800" i="1">
                <a:solidFill>
                  <a:srgbClr val="D85A30"/>
                </a:solidFill>
                <a:latin typeface="Calibri"/>
                <a:ea typeface="Calibri"/>
                <a:cs typeface="Calibri"/>
                <a:sym typeface="Calibri"/>
              </a:rPr>
              <a:t>exerce une pression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0" name="Google Shape;200;p7"/>
          <p:cNvSpPr/>
          <p:nvPr/>
        </p:nvSpPr>
        <p:spPr>
          <a:xfrm>
            <a:off x="4434840" y="1737360"/>
            <a:ext cx="118872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85FA5"/>
              </a:buClr>
              <a:buSzPts val="800"/>
              <a:buFont typeface="Calibri"/>
              <a:buNone/>
            </a:pPr>
            <a:r>
              <a:rPr lang="en-US" sz="800" i="1">
                <a:solidFill>
                  <a:srgbClr val="185FA5"/>
                </a:solidFill>
                <a:latin typeface="Calibri"/>
                <a:ea typeface="Calibri"/>
                <a:cs typeface="Calibri"/>
                <a:sym typeface="Calibri"/>
              </a:rPr>
              <a:t>protège et renforce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1" name="Google Shape;201;p7"/>
          <p:cNvSpPr/>
          <p:nvPr/>
        </p:nvSpPr>
        <p:spPr>
          <a:xfrm>
            <a:off x="4251960" y="3154680"/>
            <a:ext cx="109728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534AB7"/>
              </a:buClr>
              <a:buSzPts val="800"/>
              <a:buFont typeface="Calibri"/>
              <a:buNone/>
            </a:pPr>
            <a:r>
              <a:rPr lang="en-US" sz="800" i="1">
                <a:solidFill>
                  <a:srgbClr val="534AB7"/>
                </a:solidFill>
                <a:latin typeface="Calibri"/>
                <a:ea typeface="Calibri"/>
                <a:cs typeface="Calibri"/>
                <a:sym typeface="Calibri"/>
              </a:rPr>
              <a:t>modère et régule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3" name="Google Shape;203;p7"/>
          <p:cNvSpPr/>
          <p:nvPr/>
        </p:nvSpPr>
        <p:spPr>
          <a:xfrm>
            <a:off x="0" y="4892040"/>
            <a:ext cx="9144000" cy="256032"/>
          </a:xfrm>
          <a:prstGeom prst="rect">
            <a:avLst/>
          </a:prstGeom>
          <a:solidFill>
            <a:srgbClr val="E2E8F0"/>
          </a:solidFill>
          <a:ln w="9525" cap="flat" cmpd="sng">
            <a:solidFill>
              <a:srgbClr val="CBD5E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04" name="Google Shape;204;p7"/>
          <p:cNvCxnSpPr/>
          <p:nvPr/>
        </p:nvCxnSpPr>
        <p:spPr>
          <a:xfrm>
            <a:off x="274320" y="5020056"/>
            <a:ext cx="411480" cy="0"/>
          </a:xfrm>
          <a:prstGeom prst="straightConnector1">
            <a:avLst/>
          </a:prstGeom>
          <a:noFill/>
          <a:ln w="19050" cap="flat" cmpd="sng">
            <a:solidFill>
              <a:srgbClr val="555555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205" name="Google Shape;205;p7"/>
          <p:cNvSpPr/>
          <p:nvPr/>
        </p:nvSpPr>
        <p:spPr>
          <a:xfrm>
            <a:off x="731520" y="4919472"/>
            <a:ext cx="1371600" cy="2011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750"/>
              <a:buFont typeface="Calibri"/>
              <a:buNone/>
            </a:pPr>
            <a:r>
              <a:rPr lang="en-US" sz="750">
                <a:solidFill>
                  <a:srgbClr val="333333"/>
                </a:solidFill>
                <a:latin typeface="Calibri"/>
                <a:ea typeface="Calibri"/>
                <a:cs typeface="Calibri"/>
                <a:sym typeface="Calibri"/>
              </a:rPr>
              <a:t>Relation directe</a:t>
            </a:r>
            <a:endParaRPr sz="7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06" name="Google Shape;206;p7"/>
          <p:cNvCxnSpPr/>
          <p:nvPr/>
        </p:nvCxnSpPr>
        <p:spPr>
          <a:xfrm>
            <a:off x="2286000" y="5020056"/>
            <a:ext cx="411480" cy="0"/>
          </a:xfrm>
          <a:prstGeom prst="straightConnector1">
            <a:avLst/>
          </a:prstGeom>
          <a:noFill/>
          <a:ln w="15225" cap="flat" cmpd="sng">
            <a:solidFill>
              <a:srgbClr val="555555"/>
            </a:solidFill>
            <a:prstDash val="dash"/>
            <a:round/>
            <a:headEnd type="none" w="sm" len="sm"/>
            <a:tailEnd type="stealth" w="med" len="med"/>
          </a:ln>
        </p:spPr>
      </p:cxnSp>
      <p:sp>
        <p:nvSpPr>
          <p:cNvPr id="207" name="Google Shape;207;p7"/>
          <p:cNvSpPr/>
          <p:nvPr/>
        </p:nvSpPr>
        <p:spPr>
          <a:xfrm>
            <a:off x="2743200" y="4919472"/>
            <a:ext cx="2103120" cy="2011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750"/>
              <a:buFont typeface="Calibri"/>
              <a:buNone/>
            </a:pPr>
            <a:r>
              <a:rPr lang="en-US" sz="750">
                <a:solidFill>
                  <a:srgbClr val="333333"/>
                </a:solidFill>
                <a:latin typeface="Calibri"/>
                <a:ea typeface="Calibri"/>
                <a:cs typeface="Calibri"/>
                <a:sym typeface="Calibri"/>
              </a:rPr>
              <a:t>Relation indirecte / rétroaction</a:t>
            </a:r>
            <a:endParaRPr sz="7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8" name="Google Shape;208;p7"/>
          <p:cNvSpPr/>
          <p:nvPr/>
        </p:nvSpPr>
        <p:spPr>
          <a:xfrm>
            <a:off x="4937760" y="4946904"/>
            <a:ext cx="128016" cy="128016"/>
          </a:xfrm>
          <a:prstGeom prst="ellipse">
            <a:avLst/>
          </a:prstGeom>
          <a:solidFill>
            <a:srgbClr val="D85A30"/>
          </a:solidFill>
          <a:ln w="12700" cap="flat" cmpd="sng">
            <a:solidFill>
              <a:srgbClr val="D85A3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9" name="Google Shape;209;p7"/>
          <p:cNvSpPr/>
          <p:nvPr/>
        </p:nvSpPr>
        <p:spPr>
          <a:xfrm>
            <a:off x="5102352" y="4919472"/>
            <a:ext cx="713232" cy="2011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750"/>
              <a:buFont typeface="Calibri"/>
              <a:buNone/>
            </a:pPr>
            <a:r>
              <a:rPr lang="en-US" sz="750">
                <a:solidFill>
                  <a:srgbClr val="333333"/>
                </a:solidFill>
                <a:latin typeface="Calibri"/>
                <a:ea typeface="Calibri"/>
                <a:cs typeface="Calibri"/>
                <a:sym typeface="Calibri"/>
              </a:rPr>
              <a:t>Stress</a:t>
            </a:r>
            <a:endParaRPr sz="7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0" name="Google Shape;210;p7"/>
          <p:cNvSpPr/>
          <p:nvPr/>
        </p:nvSpPr>
        <p:spPr>
          <a:xfrm>
            <a:off x="5779008" y="4946904"/>
            <a:ext cx="128016" cy="128016"/>
          </a:xfrm>
          <a:prstGeom prst="ellipse">
            <a:avLst/>
          </a:prstGeom>
          <a:solidFill>
            <a:srgbClr val="185FA5"/>
          </a:solidFill>
          <a:ln w="12700" cap="flat" cmpd="sng">
            <a:solidFill>
              <a:srgbClr val="185FA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1" name="Google Shape;211;p7"/>
          <p:cNvSpPr/>
          <p:nvPr/>
        </p:nvSpPr>
        <p:spPr>
          <a:xfrm>
            <a:off x="5943600" y="4919472"/>
            <a:ext cx="713232" cy="2011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750"/>
              <a:buFont typeface="Calibri"/>
              <a:buNone/>
            </a:pPr>
            <a:r>
              <a:rPr lang="en-US" sz="750">
                <a:solidFill>
                  <a:srgbClr val="333333"/>
                </a:solidFill>
                <a:latin typeface="Calibri"/>
                <a:ea typeface="Calibri"/>
                <a:cs typeface="Calibri"/>
                <a:sym typeface="Calibri"/>
              </a:rPr>
              <a:t>Ressources</a:t>
            </a:r>
            <a:endParaRPr sz="7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2" name="Google Shape;212;p7"/>
          <p:cNvSpPr/>
          <p:nvPr/>
        </p:nvSpPr>
        <p:spPr>
          <a:xfrm>
            <a:off x="6620256" y="4946904"/>
            <a:ext cx="128016" cy="128016"/>
          </a:xfrm>
          <a:prstGeom prst="ellipse">
            <a:avLst/>
          </a:prstGeom>
          <a:solidFill>
            <a:srgbClr val="534AB7"/>
          </a:solidFill>
          <a:ln w="12700" cap="flat" cmpd="sng">
            <a:solidFill>
              <a:srgbClr val="534AB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3" name="Google Shape;213;p7"/>
          <p:cNvSpPr/>
          <p:nvPr/>
        </p:nvSpPr>
        <p:spPr>
          <a:xfrm>
            <a:off x="6784848" y="4919472"/>
            <a:ext cx="713232" cy="2011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750"/>
              <a:buFont typeface="Calibri"/>
              <a:buNone/>
            </a:pPr>
            <a:r>
              <a:rPr lang="en-US" sz="750">
                <a:solidFill>
                  <a:srgbClr val="333333"/>
                </a:solidFill>
                <a:latin typeface="Calibri"/>
                <a:ea typeface="Calibri"/>
                <a:cs typeface="Calibri"/>
                <a:sym typeface="Calibri"/>
              </a:rPr>
              <a:t>Capacités</a:t>
            </a:r>
            <a:endParaRPr sz="7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4" name="Google Shape;214;p7"/>
          <p:cNvSpPr/>
          <p:nvPr/>
        </p:nvSpPr>
        <p:spPr>
          <a:xfrm>
            <a:off x="7461504" y="4946904"/>
            <a:ext cx="128016" cy="128016"/>
          </a:xfrm>
          <a:prstGeom prst="ellipse">
            <a:avLst/>
          </a:prstGeom>
          <a:solidFill>
            <a:srgbClr val="BA7517"/>
          </a:solidFill>
          <a:ln w="12700" cap="flat" cmpd="sng">
            <a:solidFill>
              <a:srgbClr val="BA751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5" name="Google Shape;215;p7"/>
          <p:cNvSpPr/>
          <p:nvPr/>
        </p:nvSpPr>
        <p:spPr>
          <a:xfrm>
            <a:off x="7626096" y="4919472"/>
            <a:ext cx="713232" cy="2011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750"/>
              <a:buFont typeface="Calibri"/>
              <a:buNone/>
            </a:pPr>
            <a:r>
              <a:rPr lang="en-US" sz="750">
                <a:solidFill>
                  <a:srgbClr val="333333"/>
                </a:solidFill>
                <a:latin typeface="Calibri"/>
                <a:ea typeface="Calibri"/>
                <a:cs typeface="Calibri"/>
                <a:sym typeface="Calibri"/>
              </a:rPr>
              <a:t>Déterminants</a:t>
            </a:r>
            <a:endParaRPr sz="7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6" name="Google Shape;216;p7"/>
          <p:cNvSpPr/>
          <p:nvPr/>
        </p:nvSpPr>
        <p:spPr>
          <a:xfrm>
            <a:off x="8302752" y="4946904"/>
            <a:ext cx="128016" cy="128016"/>
          </a:xfrm>
          <a:prstGeom prst="ellipse">
            <a:avLst/>
          </a:prstGeom>
          <a:solidFill>
            <a:srgbClr val="3B6D11"/>
          </a:solidFill>
          <a:ln w="12700" cap="flat" cmpd="sng">
            <a:solidFill>
              <a:srgbClr val="3B6D1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7" name="Google Shape;217;p7"/>
          <p:cNvSpPr/>
          <p:nvPr/>
        </p:nvSpPr>
        <p:spPr>
          <a:xfrm>
            <a:off x="8467344" y="4919472"/>
            <a:ext cx="713232" cy="2011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750"/>
              <a:buFont typeface="Calibri"/>
              <a:buNone/>
            </a:pPr>
            <a:r>
              <a:rPr lang="en-US" sz="750">
                <a:solidFill>
                  <a:srgbClr val="333333"/>
                </a:solidFill>
                <a:latin typeface="Calibri"/>
                <a:ea typeface="Calibri"/>
                <a:cs typeface="Calibri"/>
                <a:sym typeface="Calibri"/>
              </a:rPr>
              <a:t>Continuum</a:t>
            </a:r>
            <a:endParaRPr sz="7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527924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7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Connector 1"/>
          <p:cNvCxnSpPr/>
          <p:nvPr/>
        </p:nvCxnSpPr>
        <p:spPr>
          <a:xfrm>
            <a:off x="5105838" y="1321517"/>
            <a:ext cx="490603" cy="300642"/>
          </a:xfrm>
          <a:prstGeom prst="line">
            <a:avLst/>
          </a:prstGeom>
          <a:ln w="12700">
            <a:solidFill>
              <a:srgbClr val="7F77DD"/>
            </a:solidFill>
            <a:prstDash val="dash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" name="Connector 2"/>
          <p:cNvCxnSpPr/>
          <p:nvPr/>
        </p:nvCxnSpPr>
        <p:spPr>
          <a:xfrm flipH="1">
            <a:off x="6062954" y="2411941"/>
            <a:ext cx="43029" cy="821042"/>
          </a:xfrm>
          <a:prstGeom prst="line">
            <a:avLst/>
          </a:prstGeom>
          <a:ln w="12700">
            <a:solidFill>
              <a:srgbClr val="378ADD"/>
            </a:solidFill>
            <a:prstDash val="dash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" name="Connector 3"/>
          <p:cNvCxnSpPr/>
          <p:nvPr/>
        </p:nvCxnSpPr>
        <p:spPr>
          <a:xfrm flipH="1">
            <a:off x="5137019" y="4002413"/>
            <a:ext cx="336716" cy="182822"/>
          </a:xfrm>
          <a:prstGeom prst="line">
            <a:avLst/>
          </a:prstGeom>
          <a:ln w="12700">
            <a:solidFill>
              <a:srgbClr val="BA7517"/>
            </a:solidFill>
            <a:prstDash val="dash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Connector 4"/>
          <p:cNvCxnSpPr/>
          <p:nvPr/>
        </p:nvCxnSpPr>
        <p:spPr>
          <a:xfrm flipH="1" flipV="1">
            <a:off x="3279387" y="2382559"/>
            <a:ext cx="1027139" cy="1676138"/>
          </a:xfrm>
          <a:prstGeom prst="line">
            <a:avLst/>
          </a:prstGeom>
          <a:ln w="12700">
            <a:solidFill>
              <a:srgbClr val="639922"/>
            </a:solidFill>
            <a:prstDash val="dash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Connector 5"/>
          <p:cNvCxnSpPr/>
          <p:nvPr/>
        </p:nvCxnSpPr>
        <p:spPr>
          <a:xfrm flipV="1">
            <a:off x="3547655" y="1321517"/>
            <a:ext cx="490603" cy="300642"/>
          </a:xfrm>
          <a:prstGeom prst="line">
            <a:avLst/>
          </a:prstGeom>
          <a:ln w="12700">
            <a:solidFill>
              <a:srgbClr val="D4537E"/>
            </a:solidFill>
            <a:prstDash val="dash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Connector 6"/>
          <p:cNvCxnSpPr/>
          <p:nvPr/>
        </p:nvCxnSpPr>
        <p:spPr>
          <a:xfrm flipH="1" flipV="1">
            <a:off x="3038112" y="2411941"/>
            <a:ext cx="43029" cy="821042"/>
          </a:xfrm>
          <a:prstGeom prst="line">
            <a:avLst/>
          </a:prstGeom>
          <a:ln w="12700">
            <a:solidFill>
              <a:srgbClr val="E24B4A"/>
            </a:solidFill>
            <a:prstDash val="dash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Connector 7"/>
          <p:cNvCxnSpPr/>
          <p:nvPr/>
        </p:nvCxnSpPr>
        <p:spPr>
          <a:xfrm flipV="1">
            <a:off x="4572048" y="1457325"/>
            <a:ext cx="0" cy="942975"/>
          </a:xfrm>
          <a:prstGeom prst="line">
            <a:avLst/>
          </a:prstGeom>
          <a:ln w="27940">
            <a:solidFill>
              <a:srgbClr val="7F77DD"/>
            </a:solidFill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ctor 8"/>
          <p:cNvCxnSpPr/>
          <p:nvPr/>
        </p:nvCxnSpPr>
        <p:spPr>
          <a:xfrm flipV="1">
            <a:off x="4997284" y="2244987"/>
            <a:ext cx="552563" cy="281545"/>
          </a:xfrm>
          <a:prstGeom prst="line">
            <a:avLst/>
          </a:prstGeom>
          <a:ln w="27940">
            <a:solidFill>
              <a:srgbClr val="378ADD"/>
            </a:solidFill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nector 9"/>
          <p:cNvCxnSpPr/>
          <p:nvPr/>
        </p:nvCxnSpPr>
        <p:spPr>
          <a:xfrm>
            <a:off x="4952496" y="2990265"/>
            <a:ext cx="568099" cy="368928"/>
          </a:xfrm>
          <a:prstGeom prst="line">
            <a:avLst/>
          </a:prstGeom>
          <a:ln w="27940">
            <a:solidFill>
              <a:srgbClr val="BA7517"/>
            </a:solidFill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ctor 10"/>
          <p:cNvCxnSpPr/>
          <p:nvPr/>
        </p:nvCxnSpPr>
        <p:spPr>
          <a:xfrm>
            <a:off x="4572048" y="3086100"/>
            <a:ext cx="0" cy="942975"/>
          </a:xfrm>
          <a:prstGeom prst="line">
            <a:avLst/>
          </a:prstGeom>
          <a:ln w="27940">
            <a:solidFill>
              <a:srgbClr val="639922"/>
            </a:solidFill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Connector 11"/>
          <p:cNvCxnSpPr/>
          <p:nvPr/>
        </p:nvCxnSpPr>
        <p:spPr>
          <a:xfrm flipH="1">
            <a:off x="3623502" y="2990265"/>
            <a:ext cx="568099" cy="368928"/>
          </a:xfrm>
          <a:prstGeom prst="line">
            <a:avLst/>
          </a:prstGeom>
          <a:ln w="27940">
            <a:solidFill>
              <a:srgbClr val="E24B4A"/>
            </a:solidFill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Connector 12"/>
          <p:cNvCxnSpPr/>
          <p:nvPr/>
        </p:nvCxnSpPr>
        <p:spPr>
          <a:xfrm flipV="1">
            <a:off x="3623502" y="2990265"/>
            <a:ext cx="568099" cy="368928"/>
          </a:xfrm>
          <a:prstGeom prst="line">
            <a:avLst/>
          </a:prstGeom>
          <a:ln w="15240">
            <a:solidFill>
              <a:srgbClr val="E24B4A"/>
            </a:solidFill>
            <a:prstDash val="dash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Connector 13"/>
          <p:cNvCxnSpPr/>
          <p:nvPr/>
        </p:nvCxnSpPr>
        <p:spPr>
          <a:xfrm flipH="1" flipV="1">
            <a:off x="3594249" y="2244987"/>
            <a:ext cx="552563" cy="281545"/>
          </a:xfrm>
          <a:prstGeom prst="line">
            <a:avLst/>
          </a:prstGeom>
          <a:ln w="27940">
            <a:solidFill>
              <a:srgbClr val="D4537E"/>
            </a:solidFill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Rounded Rectangle 14"/>
          <p:cNvSpPr/>
          <p:nvPr/>
        </p:nvSpPr>
        <p:spPr>
          <a:xfrm>
            <a:off x="4311444" y="1759077"/>
            <a:ext cx="521208" cy="219456"/>
          </a:xfrm>
          <a:prstGeom prst="roundRect">
            <a:avLst/>
          </a:prstGeom>
          <a:solidFill>
            <a:srgbClr val="F7F7F5"/>
          </a:solidFill>
          <a:ln w="10160">
            <a:solidFill>
              <a:srgbClr val="7F77D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46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91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837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783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729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674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620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566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sz="600" i="1">
                <a:solidFill>
                  <a:srgbClr val="7F77DD"/>
                </a:solidFill>
              </a:rPr>
              <a:t>favorise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5090535" y="2236505"/>
            <a:ext cx="521208" cy="219456"/>
          </a:xfrm>
          <a:prstGeom prst="roundRect">
            <a:avLst/>
          </a:prstGeom>
          <a:solidFill>
            <a:srgbClr val="F7F7F5"/>
          </a:solidFill>
          <a:ln w="10160">
            <a:solidFill>
              <a:srgbClr val="378AD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46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91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837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783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729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674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620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566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sz="600" i="1">
                <a:solidFill>
                  <a:srgbClr val="378ADD"/>
                </a:solidFill>
              </a:rPr>
              <a:t>stimule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5044773" y="3109701"/>
            <a:ext cx="521208" cy="219456"/>
          </a:xfrm>
          <a:prstGeom prst="roundRect">
            <a:avLst/>
          </a:prstGeom>
          <a:solidFill>
            <a:srgbClr val="F7F7F5"/>
          </a:solidFill>
          <a:ln w="10160">
            <a:solidFill>
              <a:srgbClr val="BA751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46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91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837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783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729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674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620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566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sz="600" i="1">
                <a:solidFill>
                  <a:srgbClr val="BA7517"/>
                </a:solidFill>
              </a:rPr>
              <a:t>valorise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4311444" y="3507867"/>
            <a:ext cx="521208" cy="219456"/>
          </a:xfrm>
          <a:prstGeom prst="roundRect">
            <a:avLst/>
          </a:prstGeom>
          <a:solidFill>
            <a:srgbClr val="F7F7F5"/>
          </a:solidFill>
          <a:ln w="10160">
            <a:solidFill>
              <a:srgbClr val="63992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46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91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837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783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729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674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620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566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sz="600" i="1">
                <a:solidFill>
                  <a:srgbClr val="639922"/>
                </a:solidFill>
              </a:rPr>
              <a:t>renforce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3578114" y="3109701"/>
            <a:ext cx="521208" cy="219456"/>
          </a:xfrm>
          <a:prstGeom prst="roundRect">
            <a:avLst/>
          </a:prstGeom>
          <a:solidFill>
            <a:srgbClr val="F7F7F5"/>
          </a:solidFill>
          <a:ln w="10160">
            <a:solidFill>
              <a:srgbClr val="E24B4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46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91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837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783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729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674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620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566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sz="600" i="1">
                <a:solidFill>
                  <a:srgbClr val="E24B4A"/>
                </a:solidFill>
              </a:rPr>
              <a:t>affronte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3532352" y="2236505"/>
            <a:ext cx="521208" cy="219456"/>
          </a:xfrm>
          <a:prstGeom prst="roundRect">
            <a:avLst/>
          </a:prstGeom>
          <a:solidFill>
            <a:srgbClr val="F7F7F5"/>
          </a:solidFill>
          <a:ln w="10160">
            <a:solidFill>
              <a:srgbClr val="D4537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46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91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837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783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729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674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620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566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sz="600" i="1">
                <a:solidFill>
                  <a:srgbClr val="D4537E"/>
                </a:solidFill>
              </a:rPr>
              <a:t>nourrit</a:t>
            </a:r>
          </a:p>
        </p:txBody>
      </p:sp>
      <p:sp>
        <p:nvSpPr>
          <p:cNvPr id="21" name="Oval 20"/>
          <p:cNvSpPr/>
          <p:nvPr/>
        </p:nvSpPr>
        <p:spPr>
          <a:xfrm>
            <a:off x="3742230" y="469773"/>
            <a:ext cx="1659636" cy="1049274"/>
          </a:xfrm>
          <a:prstGeom prst="ellipse">
            <a:avLst/>
          </a:prstGeom>
          <a:solidFill>
            <a:srgbClr val="EEEDFE"/>
          </a:solidFill>
          <a:ln w="10160">
            <a:solidFill>
              <a:srgbClr val="7F77DD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46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91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837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783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729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674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620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566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sz="1013"/>
          </a:p>
        </p:txBody>
      </p:sp>
      <p:sp>
        <p:nvSpPr>
          <p:cNvPr id="22" name="Oval 21"/>
          <p:cNvSpPr/>
          <p:nvPr/>
        </p:nvSpPr>
        <p:spPr>
          <a:xfrm>
            <a:off x="3817668" y="531495"/>
            <a:ext cx="1508760" cy="925830"/>
          </a:xfrm>
          <a:prstGeom prst="ellipse">
            <a:avLst/>
          </a:prstGeom>
          <a:solidFill>
            <a:srgbClr val="EEEDFE"/>
          </a:solidFill>
          <a:ln w="27940">
            <a:solidFill>
              <a:srgbClr val="7F77D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46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91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837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783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729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674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620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566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sz="1013"/>
          </a:p>
        </p:txBody>
      </p:sp>
      <p:sp>
        <p:nvSpPr>
          <p:cNvPr id="23" name="TextBox 22"/>
          <p:cNvSpPr txBox="1"/>
          <p:nvPr/>
        </p:nvSpPr>
        <p:spPr>
          <a:xfrm>
            <a:off x="3851958" y="795528"/>
            <a:ext cx="1440180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46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91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837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783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729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674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620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566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sz="900" b="1" i="0">
                <a:solidFill>
                  <a:srgbClr val="3C3489"/>
                </a:solidFill>
              </a:rPr>
              <a:t>BIEN-ÊTRE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851958" y="1097280"/>
            <a:ext cx="1440180" cy="196208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46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91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837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783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729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674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620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566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sz="675" b="0" i="0">
                <a:solidFill>
                  <a:srgbClr val="6B63C4"/>
                </a:solidFill>
              </a:rPr>
              <a:t>Épanouissement intérieur</a:t>
            </a:r>
          </a:p>
        </p:txBody>
      </p:sp>
      <p:sp>
        <p:nvSpPr>
          <p:cNvPr id="25" name="Oval 24"/>
          <p:cNvSpPr/>
          <p:nvPr/>
        </p:nvSpPr>
        <p:spPr>
          <a:xfrm>
            <a:off x="5300413" y="1424629"/>
            <a:ext cx="1659636" cy="1049274"/>
          </a:xfrm>
          <a:prstGeom prst="ellipse">
            <a:avLst/>
          </a:prstGeom>
          <a:solidFill>
            <a:srgbClr val="DCEEFB"/>
          </a:solidFill>
          <a:ln w="10160">
            <a:solidFill>
              <a:srgbClr val="378ADD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46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91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837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783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729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674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620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566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sz="1013"/>
          </a:p>
        </p:txBody>
      </p:sp>
      <p:sp>
        <p:nvSpPr>
          <p:cNvPr id="26" name="Oval 25"/>
          <p:cNvSpPr/>
          <p:nvPr/>
        </p:nvSpPr>
        <p:spPr>
          <a:xfrm>
            <a:off x="5375851" y="1486351"/>
            <a:ext cx="1508760" cy="925830"/>
          </a:xfrm>
          <a:prstGeom prst="ellipse">
            <a:avLst/>
          </a:prstGeom>
          <a:solidFill>
            <a:srgbClr val="DCEEFB"/>
          </a:solidFill>
          <a:ln w="27940">
            <a:solidFill>
              <a:srgbClr val="378AD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46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91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837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783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729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674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620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566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sz="1013"/>
          </a:p>
        </p:txBody>
      </p:sp>
      <p:sp>
        <p:nvSpPr>
          <p:cNvPr id="27" name="TextBox 26"/>
          <p:cNvSpPr txBox="1"/>
          <p:nvPr/>
        </p:nvSpPr>
        <p:spPr>
          <a:xfrm>
            <a:off x="5410141" y="1750384"/>
            <a:ext cx="1440180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46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91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837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783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729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674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620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566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sz="900" b="1" i="0">
                <a:solidFill>
                  <a:srgbClr val="0C447C"/>
                </a:solidFill>
              </a:rPr>
              <a:t>ÉCOLE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410141" y="2052136"/>
            <a:ext cx="1440180" cy="196208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46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91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837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783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729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674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620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566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sz="675" b="0" i="0">
                <a:solidFill>
                  <a:srgbClr val="2E72B5"/>
                </a:solidFill>
              </a:rPr>
              <a:t>Apprendre &amp; s'épanouir</a:t>
            </a:r>
          </a:p>
        </p:txBody>
      </p:sp>
      <p:sp>
        <p:nvSpPr>
          <p:cNvPr id="29" name="Oval 28"/>
          <p:cNvSpPr/>
          <p:nvPr/>
        </p:nvSpPr>
        <p:spPr>
          <a:xfrm>
            <a:off x="5208888" y="3171022"/>
            <a:ext cx="1659636" cy="1049274"/>
          </a:xfrm>
          <a:prstGeom prst="ellipse">
            <a:avLst/>
          </a:prstGeom>
          <a:solidFill>
            <a:srgbClr val="FDF0D5"/>
          </a:solidFill>
          <a:ln w="10160">
            <a:solidFill>
              <a:srgbClr val="BA7517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46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91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837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783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729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674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620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566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sz="1013"/>
          </a:p>
        </p:txBody>
      </p:sp>
      <p:sp>
        <p:nvSpPr>
          <p:cNvPr id="30" name="Oval 29"/>
          <p:cNvSpPr/>
          <p:nvPr/>
        </p:nvSpPr>
        <p:spPr>
          <a:xfrm>
            <a:off x="5284326" y="3232744"/>
            <a:ext cx="1508760" cy="925830"/>
          </a:xfrm>
          <a:prstGeom prst="ellipse">
            <a:avLst/>
          </a:prstGeom>
          <a:solidFill>
            <a:srgbClr val="FDF0D5"/>
          </a:solidFill>
          <a:ln w="27940">
            <a:solidFill>
              <a:srgbClr val="BA751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46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91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837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783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729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674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620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566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sz="1013"/>
          </a:p>
        </p:txBody>
      </p:sp>
      <p:sp>
        <p:nvSpPr>
          <p:cNvPr id="31" name="TextBox 30"/>
          <p:cNvSpPr txBox="1"/>
          <p:nvPr/>
        </p:nvSpPr>
        <p:spPr>
          <a:xfrm>
            <a:off x="5318616" y="3496777"/>
            <a:ext cx="1440180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46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91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837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783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729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674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620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566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sz="900" b="1" i="0">
                <a:solidFill>
                  <a:srgbClr val="633806"/>
                </a:solidFill>
              </a:rPr>
              <a:t>TRAVAIL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318616" y="3798529"/>
            <a:ext cx="1440180" cy="196208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46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91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837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783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729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674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620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566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sz="675" b="0" i="0">
                <a:solidFill>
                  <a:srgbClr val="A0620E"/>
                </a:solidFill>
              </a:rPr>
              <a:t>Contribuer &amp; produire</a:t>
            </a:r>
          </a:p>
        </p:txBody>
      </p:sp>
      <p:sp>
        <p:nvSpPr>
          <p:cNvPr id="33" name="Oval 32"/>
          <p:cNvSpPr/>
          <p:nvPr/>
        </p:nvSpPr>
        <p:spPr>
          <a:xfrm>
            <a:off x="3742230" y="3967353"/>
            <a:ext cx="1659636" cy="1049274"/>
          </a:xfrm>
          <a:prstGeom prst="ellipse">
            <a:avLst/>
          </a:prstGeom>
          <a:solidFill>
            <a:srgbClr val="E5F2D7"/>
          </a:solidFill>
          <a:ln w="10160">
            <a:solidFill>
              <a:srgbClr val="639922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46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91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837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783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729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674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620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566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sz="1013"/>
          </a:p>
        </p:txBody>
      </p:sp>
      <p:sp>
        <p:nvSpPr>
          <p:cNvPr id="34" name="Oval 33"/>
          <p:cNvSpPr/>
          <p:nvPr/>
        </p:nvSpPr>
        <p:spPr>
          <a:xfrm>
            <a:off x="3817668" y="4029075"/>
            <a:ext cx="1508760" cy="925830"/>
          </a:xfrm>
          <a:prstGeom prst="ellipse">
            <a:avLst/>
          </a:prstGeom>
          <a:solidFill>
            <a:srgbClr val="E5F2D7"/>
          </a:solidFill>
          <a:ln w="27940">
            <a:solidFill>
              <a:srgbClr val="63992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46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91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837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783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729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674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620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566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sz="1013"/>
          </a:p>
        </p:txBody>
      </p:sp>
      <p:sp>
        <p:nvSpPr>
          <p:cNvPr id="35" name="TextBox 34"/>
          <p:cNvSpPr txBox="1"/>
          <p:nvPr/>
        </p:nvSpPr>
        <p:spPr>
          <a:xfrm>
            <a:off x="3851958" y="4293108"/>
            <a:ext cx="1440180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46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91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837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783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729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674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620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566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sz="900" b="1" i="0">
                <a:solidFill>
                  <a:srgbClr val="27500A"/>
                </a:solidFill>
              </a:rPr>
              <a:t>COMMUNAUTÉ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3851958" y="4594860"/>
            <a:ext cx="1440180" cy="196208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46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91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837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783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729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674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620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566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sz="675" b="0" i="0">
                <a:solidFill>
                  <a:srgbClr val="4F7D18"/>
                </a:solidFill>
              </a:rPr>
              <a:t>Vie sociale &amp; solidarité</a:t>
            </a:r>
          </a:p>
        </p:txBody>
      </p:sp>
      <p:sp>
        <p:nvSpPr>
          <p:cNvPr id="37" name="Oval 36"/>
          <p:cNvSpPr/>
          <p:nvPr/>
        </p:nvSpPr>
        <p:spPr>
          <a:xfrm>
            <a:off x="2275571" y="3171022"/>
            <a:ext cx="1659636" cy="1049274"/>
          </a:xfrm>
          <a:prstGeom prst="ellipse">
            <a:avLst/>
          </a:prstGeom>
          <a:solidFill>
            <a:srgbClr val="FDEAEA"/>
          </a:solidFill>
          <a:ln w="10160">
            <a:solidFill>
              <a:srgbClr val="E24B4A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46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91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837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783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729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674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620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566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sz="1013"/>
          </a:p>
        </p:txBody>
      </p:sp>
      <p:sp>
        <p:nvSpPr>
          <p:cNvPr id="38" name="Oval 37"/>
          <p:cNvSpPr/>
          <p:nvPr/>
        </p:nvSpPr>
        <p:spPr>
          <a:xfrm>
            <a:off x="2351009" y="3232744"/>
            <a:ext cx="1508760" cy="925830"/>
          </a:xfrm>
          <a:prstGeom prst="ellipse">
            <a:avLst/>
          </a:prstGeom>
          <a:solidFill>
            <a:srgbClr val="FDEAEA"/>
          </a:solidFill>
          <a:ln w="27940">
            <a:solidFill>
              <a:srgbClr val="E24B4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46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91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837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783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729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674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620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566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sz="1013"/>
          </a:p>
        </p:txBody>
      </p:sp>
      <p:sp>
        <p:nvSpPr>
          <p:cNvPr id="39" name="TextBox 38"/>
          <p:cNvSpPr txBox="1"/>
          <p:nvPr/>
        </p:nvSpPr>
        <p:spPr>
          <a:xfrm>
            <a:off x="2385299" y="3496777"/>
            <a:ext cx="1440180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46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91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837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783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729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674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620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566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sz="900" b="1" i="0">
                <a:solidFill>
                  <a:srgbClr val="7A1F1F"/>
                </a:solidFill>
              </a:rPr>
              <a:t>STRESS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2385299" y="3798529"/>
            <a:ext cx="1440180" cy="196208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46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91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837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783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729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674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620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566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sz="675" b="0" i="0">
                <a:solidFill>
                  <a:srgbClr val="C43D3C"/>
                </a:solidFill>
              </a:rPr>
              <a:t>Affronter &amp; réguler</a:t>
            </a:r>
          </a:p>
        </p:txBody>
      </p:sp>
      <p:sp>
        <p:nvSpPr>
          <p:cNvPr id="41" name="Oval 40"/>
          <p:cNvSpPr/>
          <p:nvPr/>
        </p:nvSpPr>
        <p:spPr>
          <a:xfrm>
            <a:off x="2184047" y="1424629"/>
            <a:ext cx="1659636" cy="1049274"/>
          </a:xfrm>
          <a:prstGeom prst="ellipse">
            <a:avLst/>
          </a:prstGeom>
          <a:solidFill>
            <a:srgbClr val="FBE8F1"/>
          </a:solidFill>
          <a:ln w="10160">
            <a:solidFill>
              <a:srgbClr val="D4537E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46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91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837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783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729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674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620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566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sz="1013"/>
          </a:p>
        </p:txBody>
      </p:sp>
      <p:sp>
        <p:nvSpPr>
          <p:cNvPr id="42" name="Oval 41"/>
          <p:cNvSpPr/>
          <p:nvPr/>
        </p:nvSpPr>
        <p:spPr>
          <a:xfrm>
            <a:off x="2259485" y="1486351"/>
            <a:ext cx="1508760" cy="925830"/>
          </a:xfrm>
          <a:prstGeom prst="ellipse">
            <a:avLst/>
          </a:prstGeom>
          <a:solidFill>
            <a:srgbClr val="FBE8F1"/>
          </a:solidFill>
          <a:ln w="27940">
            <a:solidFill>
              <a:srgbClr val="D4537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46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91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837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783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729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674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620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566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sz="1013"/>
          </a:p>
        </p:txBody>
      </p:sp>
      <p:sp>
        <p:nvSpPr>
          <p:cNvPr id="43" name="TextBox 42"/>
          <p:cNvSpPr txBox="1"/>
          <p:nvPr/>
        </p:nvSpPr>
        <p:spPr>
          <a:xfrm>
            <a:off x="2293775" y="1750384"/>
            <a:ext cx="1440180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46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91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837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783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729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674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620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566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sz="900" b="1" i="0">
                <a:solidFill>
                  <a:srgbClr val="4B1528"/>
                </a:solidFill>
              </a:rPr>
              <a:t>APPRENTISSAGE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2293775" y="2052136"/>
            <a:ext cx="1440180" cy="196208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46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91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837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783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729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674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620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566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sz="675" b="0" i="0">
                <a:solidFill>
                  <a:srgbClr val="B04068"/>
                </a:solidFill>
              </a:rPr>
              <a:t>Grandir &amp; se développer</a:t>
            </a:r>
          </a:p>
        </p:txBody>
      </p:sp>
      <p:sp>
        <p:nvSpPr>
          <p:cNvPr id="45" name="Oval 44"/>
          <p:cNvSpPr/>
          <p:nvPr/>
        </p:nvSpPr>
        <p:spPr>
          <a:xfrm>
            <a:off x="3947970" y="2338578"/>
            <a:ext cx="1248156" cy="809244"/>
          </a:xfrm>
          <a:prstGeom prst="ellipse">
            <a:avLst/>
          </a:prstGeom>
          <a:solidFill>
            <a:srgbClr val="C0E8D5"/>
          </a:solidFill>
          <a:ln w="10160">
            <a:solidFill>
              <a:srgbClr val="1D9E75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46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91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837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783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729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674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620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566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sz="1013"/>
          </a:p>
        </p:txBody>
      </p:sp>
      <p:sp>
        <p:nvSpPr>
          <p:cNvPr id="46" name="Oval 45"/>
          <p:cNvSpPr/>
          <p:nvPr/>
        </p:nvSpPr>
        <p:spPr>
          <a:xfrm>
            <a:off x="4023408" y="2400300"/>
            <a:ext cx="1097280" cy="685800"/>
          </a:xfrm>
          <a:prstGeom prst="ellipse">
            <a:avLst/>
          </a:prstGeom>
          <a:solidFill>
            <a:srgbClr val="D4EDDF"/>
          </a:solidFill>
          <a:ln w="31750">
            <a:solidFill>
              <a:srgbClr val="1D9E7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46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91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837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783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729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674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620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566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sz="1013"/>
          </a:p>
        </p:txBody>
      </p:sp>
      <p:sp>
        <p:nvSpPr>
          <p:cNvPr id="47" name="TextBox 46"/>
          <p:cNvSpPr txBox="1"/>
          <p:nvPr/>
        </p:nvSpPr>
        <p:spPr>
          <a:xfrm>
            <a:off x="4040553" y="2530602"/>
            <a:ext cx="1062990" cy="219291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46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91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837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783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729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674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620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566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sz="825" b="1" i="0">
                <a:solidFill>
                  <a:srgbClr val="085041"/>
                </a:solidFill>
              </a:rPr>
              <a:t>SANTÉ MENTALE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4040553" y="2859786"/>
            <a:ext cx="1062990" cy="196208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46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91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837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783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729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674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620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566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sz="675" b="0" i="0">
                <a:solidFill>
                  <a:srgbClr val="1D9E75"/>
                </a:solidFill>
              </a:rPr>
              <a:t>OMS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492096" y="-116948"/>
            <a:ext cx="8229600" cy="69249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46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91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837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783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729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674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620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566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sz="1950" b="1" i="0" dirty="0">
                <a:solidFill>
                  <a:srgbClr val="2C2C2A"/>
                </a:solidFill>
              </a:rPr>
              <a:t> Santé Mentale</a:t>
            </a:r>
            <a:r>
              <a:rPr lang="fr-FR" sz="1950" b="1">
                <a:solidFill>
                  <a:srgbClr val="2C2C2A"/>
                </a:solidFill>
              </a:rPr>
              <a:t> –OMS</a:t>
            </a:r>
            <a:endParaRPr lang="fr-FR" sz="1950" b="1" dirty="0" err="1">
              <a:solidFill>
                <a:srgbClr val="2C2C2A"/>
              </a:solidFill>
            </a:endParaRPr>
          </a:p>
          <a:p>
            <a:pPr algn="ctr"/>
            <a:endParaRPr lang="fr-FR" sz="1950" b="1" i="0" dirty="0">
              <a:solidFill>
                <a:srgbClr val="2C2C2A"/>
              </a:solidFill>
              <a:ea typeface="Calibri"/>
              <a:cs typeface="Calibri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492096" y="322410"/>
            <a:ext cx="8229600" cy="20774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46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91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837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783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729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674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620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566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sz="750" b="0" i="1">
                <a:solidFill>
                  <a:srgbClr val="5F5E5A"/>
                </a:solidFill>
              </a:rPr>
              <a:t>"État de bien-être permettant d'affronter le stress, de s'épanouir, d'apprendre, de travailler et de contribuer à la vie de la communauté."  — OMS</a:t>
            </a:r>
          </a:p>
        </p:txBody>
      </p:sp>
      <p:sp>
        <p:nvSpPr>
          <p:cNvPr id="51" name="Rectangle 50"/>
          <p:cNvSpPr/>
          <p:nvPr/>
        </p:nvSpPr>
        <p:spPr>
          <a:xfrm>
            <a:off x="7442121" y="4046220"/>
            <a:ext cx="1508760" cy="891540"/>
          </a:xfrm>
          <a:prstGeom prst="rect">
            <a:avLst/>
          </a:prstGeom>
          <a:solidFill>
            <a:srgbClr val="FFFFFF"/>
          </a:solidFill>
          <a:ln w="10160">
            <a:solidFill>
              <a:srgbClr val="D3D1C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46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91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837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783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729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674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620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566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sz="1013"/>
          </a:p>
        </p:txBody>
      </p:sp>
      <p:sp>
        <p:nvSpPr>
          <p:cNvPr id="52" name="TextBox 51"/>
          <p:cNvSpPr txBox="1"/>
          <p:nvPr/>
        </p:nvSpPr>
        <p:spPr>
          <a:xfrm>
            <a:off x="7510701" y="4032504"/>
            <a:ext cx="1371600" cy="196208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46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91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837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783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729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674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620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566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sz="675" b="1" i="0">
                <a:solidFill>
                  <a:srgbClr val="444441"/>
                </a:solidFill>
              </a:rPr>
              <a:t>Légende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7510701" y="4245102"/>
            <a:ext cx="1371600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46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91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837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783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729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674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620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566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sz="600" b="0" i="0">
                <a:solidFill>
                  <a:srgbClr val="1D9E75"/>
                </a:solidFill>
              </a:rPr>
              <a:t>→  Relation directe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7510701" y="4423410"/>
            <a:ext cx="1371600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46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91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837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783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729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674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620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566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sz="600" b="0" i="0">
                <a:solidFill>
                  <a:srgbClr val="7F77DD"/>
                </a:solidFill>
              </a:rPr>
              <a:t>--→  Lien orbital entre domaines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7510701" y="4601718"/>
            <a:ext cx="1371600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46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91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837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783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729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674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620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566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sz="600" b="0" i="0">
                <a:solidFill>
                  <a:srgbClr val="E24B4A"/>
                </a:solidFill>
              </a:rPr>
              <a:t>⇄  Tension / régulation (stress)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464218" y="5022509"/>
            <a:ext cx="8229600" cy="307777"/>
          </a:xfrm>
          <a:prstGeom prst="rect">
            <a:avLst/>
          </a:prstGeom>
          <a:solidFill>
            <a:srgbClr val="FF0000"/>
          </a:solidFill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46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91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837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783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729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674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620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566" algn="l" defTabSz="342946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sz="1400" b="0" i="0" dirty="0">
                <a:solidFill>
                  <a:srgbClr val="B4B2A9"/>
                </a:solidFill>
              </a:rPr>
              <a:t> Santé </a:t>
            </a:r>
            <a:r>
              <a:rPr sz="1400" b="0" i="0" err="1">
                <a:solidFill>
                  <a:srgbClr val="B4B2A9"/>
                </a:solidFill>
              </a:rPr>
              <a:t>mentale</a:t>
            </a:r>
            <a:r>
              <a:rPr sz="1400" b="0" i="0" dirty="0">
                <a:solidFill>
                  <a:srgbClr val="B4B2A9"/>
                </a:solidFill>
              </a:rPr>
              <a:t> </a:t>
            </a:r>
            <a:r>
              <a:rPr sz="1400" b="0" i="0" err="1">
                <a:solidFill>
                  <a:srgbClr val="B4B2A9"/>
                </a:solidFill>
              </a:rPr>
              <a:t>selon</a:t>
            </a:r>
            <a:r>
              <a:rPr sz="1400" b="0" i="0" dirty="0">
                <a:solidFill>
                  <a:srgbClr val="B4B2A9"/>
                </a:solidFill>
              </a:rPr>
              <a:t> </a:t>
            </a:r>
            <a:r>
              <a:rPr sz="1400" b="0" i="0" err="1">
                <a:solidFill>
                  <a:srgbClr val="B4B2A9"/>
                </a:solidFill>
              </a:rPr>
              <a:t>l'OMS</a:t>
            </a:r>
            <a:endParaRPr lang="fr-FR" sz="1400" b="0" i="0">
              <a:solidFill>
                <a:srgbClr val="B4B2A9"/>
              </a:solidFill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803854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9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0F2027"/>
          </a:solidFill>
          <a:ln w="12700">
            <a:solidFill>
              <a:srgbClr val="0F2027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3" name="Text 1"/>
          <p:cNvSpPr/>
          <p:nvPr/>
        </p:nvSpPr>
        <p:spPr>
          <a:xfrm>
            <a:off x="274320" y="0"/>
            <a:ext cx="8595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Les </a:t>
            </a:r>
            <a:r>
              <a:rPr lang="en-US" sz="1300" b="1" dirty="0" err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composantes</a:t>
            </a:r>
            <a:r>
              <a:rPr lang="en-US" sz="1300" b="1" dirty="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300" b="1" dirty="0" err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clés</a:t>
            </a:r>
            <a:r>
              <a:rPr lang="en-US" sz="1300" b="1" dirty="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 — ACPS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274320" y="640080"/>
            <a:ext cx="1920240" cy="4160520"/>
          </a:xfrm>
          <a:prstGeom prst="rect">
            <a:avLst/>
          </a:prstGeom>
          <a:solidFill>
            <a:srgbClr val="F5C4B3">
              <a:alpha val="70000"/>
            </a:srgbClr>
          </a:solidFill>
          <a:ln w="19050">
            <a:solidFill>
              <a:srgbClr val="D85A30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fr-CA"/>
          </a:p>
        </p:txBody>
      </p:sp>
      <p:sp>
        <p:nvSpPr>
          <p:cNvPr id="5" name="Shape 3"/>
          <p:cNvSpPr/>
          <p:nvPr/>
        </p:nvSpPr>
        <p:spPr>
          <a:xfrm>
            <a:off x="274320" y="640080"/>
            <a:ext cx="1920240" cy="475488"/>
          </a:xfrm>
          <a:prstGeom prst="rect">
            <a:avLst/>
          </a:prstGeom>
          <a:solidFill>
            <a:srgbClr val="D85A30"/>
          </a:solidFill>
          <a:ln w="12700">
            <a:solidFill>
              <a:srgbClr val="D85A30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6" name="Text 4"/>
          <p:cNvSpPr/>
          <p:nvPr/>
        </p:nvSpPr>
        <p:spPr>
          <a:xfrm>
            <a:off x="274320" y="640080"/>
            <a:ext cx="19202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Stress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365760" y="1207008"/>
            <a:ext cx="173736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712B1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Pressions de l'environnement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712B1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Événements de vie difficiles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712B1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Demandes excessives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712B1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Facteur de vulnérabilité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331720" y="640080"/>
            <a:ext cx="1920240" cy="4160520"/>
          </a:xfrm>
          <a:prstGeom prst="rect">
            <a:avLst/>
          </a:prstGeom>
          <a:solidFill>
            <a:srgbClr val="B5D4F4">
              <a:alpha val="70000"/>
            </a:srgbClr>
          </a:solidFill>
          <a:ln w="19050">
            <a:solidFill>
              <a:srgbClr val="185FA5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fr-CA"/>
          </a:p>
        </p:txBody>
      </p:sp>
      <p:sp>
        <p:nvSpPr>
          <p:cNvPr id="9" name="Shape 7"/>
          <p:cNvSpPr/>
          <p:nvPr/>
        </p:nvSpPr>
        <p:spPr>
          <a:xfrm>
            <a:off x="2331720" y="640080"/>
            <a:ext cx="1920240" cy="475488"/>
          </a:xfrm>
          <a:prstGeom prst="rect">
            <a:avLst/>
          </a:prstGeom>
          <a:solidFill>
            <a:srgbClr val="185FA5"/>
          </a:solidFill>
          <a:ln w="12700">
            <a:solidFill>
              <a:srgbClr val="185FA5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10" name="Text 8"/>
          <p:cNvSpPr/>
          <p:nvPr/>
        </p:nvSpPr>
        <p:spPr>
          <a:xfrm>
            <a:off x="2331720" y="640080"/>
            <a:ext cx="19202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Ressources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2423160" y="1207008"/>
            <a:ext cx="173736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0C447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Soutien social et familial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0C447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Accès aux soins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0C447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Environnement favorable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0C447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Facteur de protection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389120" y="640080"/>
            <a:ext cx="1920240" cy="4160520"/>
          </a:xfrm>
          <a:prstGeom prst="rect">
            <a:avLst/>
          </a:prstGeom>
          <a:solidFill>
            <a:srgbClr val="CEABF6">
              <a:alpha val="70000"/>
            </a:srgbClr>
          </a:solidFill>
          <a:ln w="19050">
            <a:solidFill>
              <a:srgbClr val="534AB7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fr-CA"/>
          </a:p>
        </p:txBody>
      </p:sp>
      <p:sp>
        <p:nvSpPr>
          <p:cNvPr id="13" name="Shape 11"/>
          <p:cNvSpPr/>
          <p:nvPr/>
        </p:nvSpPr>
        <p:spPr>
          <a:xfrm>
            <a:off x="4389120" y="640080"/>
            <a:ext cx="1920240" cy="475488"/>
          </a:xfrm>
          <a:prstGeom prst="rect">
            <a:avLst/>
          </a:prstGeom>
          <a:solidFill>
            <a:srgbClr val="534AB7"/>
          </a:solidFill>
          <a:ln w="12700">
            <a:solidFill>
              <a:srgbClr val="534AB7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14" name="Text 12"/>
          <p:cNvSpPr/>
          <p:nvPr/>
        </p:nvSpPr>
        <p:spPr>
          <a:xfrm>
            <a:off x="4389120" y="640080"/>
            <a:ext cx="19202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Capacités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480560" y="1207008"/>
            <a:ext cx="173736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3C348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Compétences personnelles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3C348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Résilience face au stress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3C348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Stratégies de coping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3C348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Estime de soi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6446520" y="640080"/>
            <a:ext cx="2423160" cy="4160520"/>
          </a:xfrm>
          <a:prstGeom prst="rect">
            <a:avLst/>
          </a:prstGeom>
          <a:solidFill>
            <a:srgbClr val="FAC775">
              <a:alpha val="70000"/>
            </a:srgbClr>
          </a:solidFill>
          <a:ln w="19050">
            <a:solidFill>
              <a:srgbClr val="BA7517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fr-CA"/>
          </a:p>
        </p:txBody>
      </p:sp>
      <p:sp>
        <p:nvSpPr>
          <p:cNvPr id="17" name="Shape 15"/>
          <p:cNvSpPr/>
          <p:nvPr/>
        </p:nvSpPr>
        <p:spPr>
          <a:xfrm>
            <a:off x="6446520" y="640080"/>
            <a:ext cx="2423160" cy="475488"/>
          </a:xfrm>
          <a:prstGeom prst="rect">
            <a:avLst/>
          </a:prstGeom>
          <a:solidFill>
            <a:srgbClr val="BA7517"/>
          </a:solidFill>
          <a:ln w="12700">
            <a:solidFill>
              <a:srgbClr val="BA7517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18" name="Text 16"/>
          <p:cNvSpPr/>
          <p:nvPr/>
        </p:nvSpPr>
        <p:spPr>
          <a:xfrm>
            <a:off x="6446520" y="640080"/>
            <a:ext cx="24231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Déterminants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537960" y="1207008"/>
            <a:ext cx="224028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63380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Facteurs biologiques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63380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Contexte social et économique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63380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Inégalités et accès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63380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Façonnent les autres dimensions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274320" y="4572000"/>
            <a:ext cx="8595360" cy="411480"/>
          </a:xfrm>
          <a:prstGeom prst="rect">
            <a:avLst/>
          </a:prstGeom>
          <a:solidFill>
            <a:srgbClr val="C0DD97">
              <a:alpha val="80000"/>
            </a:srgbClr>
          </a:solidFill>
          <a:ln w="19050">
            <a:solidFill>
              <a:srgbClr val="3B6D11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21" name="Shape 19"/>
          <p:cNvSpPr/>
          <p:nvPr/>
        </p:nvSpPr>
        <p:spPr>
          <a:xfrm>
            <a:off x="274320" y="4572000"/>
            <a:ext cx="1280160" cy="411480"/>
          </a:xfrm>
          <a:prstGeom prst="rect">
            <a:avLst/>
          </a:prstGeom>
          <a:solidFill>
            <a:srgbClr val="3B6D11"/>
          </a:solidFill>
          <a:ln w="12700">
            <a:solidFill>
              <a:srgbClr val="3B6D11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22" name="Text 20"/>
          <p:cNvSpPr/>
          <p:nvPr/>
        </p:nvSpPr>
        <p:spPr>
          <a:xfrm>
            <a:off x="274320" y="4572000"/>
            <a:ext cx="12801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Continuum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1600200" y="4572000"/>
            <a:ext cx="72237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3B6D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Souffrance intense  ←───────────────────────────────────────────────→  Bien-être optimal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7568836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D5F8A"/>
          </a:solidFill>
          <a:ln w="12700">
            <a:solidFill>
              <a:srgbClr val="1D5F8A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900" b="1" dirty="0">
                <a:solidFill>
                  <a:srgbClr val="FFFFFF"/>
                </a:solidFill>
              </a:rPr>
              <a:t>🌍  Déterminants du bien-être mental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320040" y="868680"/>
            <a:ext cx="4069080" cy="1828800"/>
          </a:xfrm>
          <a:prstGeom prst="rect">
            <a:avLst/>
          </a:prstGeom>
          <a:solidFill>
            <a:srgbClr val="F0F4F8"/>
          </a:solidFill>
          <a:ln w="12700">
            <a:solidFill>
              <a:srgbClr val="D0DCE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CA"/>
          </a:p>
        </p:txBody>
      </p:sp>
      <p:sp>
        <p:nvSpPr>
          <p:cNvPr id="5" name="Shape 3"/>
          <p:cNvSpPr/>
          <p:nvPr/>
        </p:nvSpPr>
        <p:spPr>
          <a:xfrm>
            <a:off x="457200" y="1143000"/>
            <a:ext cx="640080" cy="640080"/>
          </a:xfrm>
          <a:prstGeom prst="ellipse">
            <a:avLst/>
          </a:prstGeom>
          <a:solidFill>
            <a:srgbClr val="1D5F8A"/>
          </a:solidFill>
          <a:ln w="12700">
            <a:solidFill>
              <a:srgbClr val="1D5F8A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640" y="1234440"/>
            <a:ext cx="457200" cy="45720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34440" y="1143000"/>
            <a:ext cx="3017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1D5F8A"/>
                </a:solidFill>
              </a:rPr>
              <a:t>Sociaux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457200" y="1828800"/>
            <a:ext cx="37947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50" dirty="0">
                <a:solidFill>
                  <a:srgbClr val="1E2D40"/>
                </a:solidFill>
              </a:rPr>
              <a:t>Revenu  •  Emploi  •  Éducation</a:t>
            </a:r>
            <a:endParaRPr lang="en-US" sz="1150" dirty="0"/>
          </a:p>
        </p:txBody>
      </p:sp>
      <p:sp>
        <p:nvSpPr>
          <p:cNvPr id="9" name="Shape 6"/>
          <p:cNvSpPr/>
          <p:nvPr/>
        </p:nvSpPr>
        <p:spPr>
          <a:xfrm>
            <a:off x="4617720" y="868680"/>
            <a:ext cx="4069080" cy="1828800"/>
          </a:xfrm>
          <a:prstGeom prst="rect">
            <a:avLst/>
          </a:prstGeom>
          <a:solidFill>
            <a:srgbClr val="F0F4F8"/>
          </a:solidFill>
          <a:ln w="12700">
            <a:solidFill>
              <a:srgbClr val="D0DCE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CA"/>
          </a:p>
        </p:txBody>
      </p:sp>
      <p:sp>
        <p:nvSpPr>
          <p:cNvPr id="10" name="Shape 7"/>
          <p:cNvSpPr/>
          <p:nvPr/>
        </p:nvSpPr>
        <p:spPr>
          <a:xfrm>
            <a:off x="4754880" y="1143000"/>
            <a:ext cx="640080" cy="640080"/>
          </a:xfrm>
          <a:prstGeom prst="ellipse">
            <a:avLst/>
          </a:prstGeom>
          <a:solidFill>
            <a:srgbClr val="2E86AB"/>
          </a:solidFill>
          <a:ln w="12700">
            <a:solidFill>
              <a:srgbClr val="2E86AB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46320" y="1234440"/>
            <a:ext cx="457200" cy="45720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5532120" y="1143000"/>
            <a:ext cx="3017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2E86AB"/>
                </a:solidFill>
              </a:rPr>
              <a:t>Environnementaux</a:t>
            </a:r>
            <a:endParaRPr lang="en-US" sz="1400" dirty="0"/>
          </a:p>
        </p:txBody>
      </p:sp>
      <p:sp>
        <p:nvSpPr>
          <p:cNvPr id="13" name="Text 9"/>
          <p:cNvSpPr/>
          <p:nvPr/>
        </p:nvSpPr>
        <p:spPr>
          <a:xfrm>
            <a:off x="4754880" y="1828800"/>
            <a:ext cx="37947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50" dirty="0">
                <a:solidFill>
                  <a:srgbClr val="1E2D40"/>
                </a:solidFill>
              </a:rPr>
              <a:t>Logement  •  Qualité de l'air  •  Milieu de vie</a:t>
            </a:r>
            <a:endParaRPr lang="en-US" sz="1150" dirty="0"/>
          </a:p>
        </p:txBody>
      </p:sp>
      <p:sp>
        <p:nvSpPr>
          <p:cNvPr id="14" name="Shape 10"/>
          <p:cNvSpPr/>
          <p:nvPr/>
        </p:nvSpPr>
        <p:spPr>
          <a:xfrm>
            <a:off x="320040" y="2834640"/>
            <a:ext cx="4069080" cy="1828800"/>
          </a:xfrm>
          <a:prstGeom prst="rect">
            <a:avLst/>
          </a:prstGeom>
          <a:solidFill>
            <a:srgbClr val="F0F4F8"/>
          </a:solidFill>
          <a:ln w="12700">
            <a:solidFill>
              <a:srgbClr val="D0DCE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CA"/>
          </a:p>
        </p:txBody>
      </p:sp>
      <p:sp>
        <p:nvSpPr>
          <p:cNvPr id="15" name="Shape 11"/>
          <p:cNvSpPr/>
          <p:nvPr/>
        </p:nvSpPr>
        <p:spPr>
          <a:xfrm>
            <a:off x="457200" y="3108960"/>
            <a:ext cx="640080" cy="640080"/>
          </a:xfrm>
          <a:prstGeom prst="ellipse">
            <a:avLst/>
          </a:prstGeom>
          <a:solidFill>
            <a:srgbClr val="2D6A4F"/>
          </a:solidFill>
          <a:ln w="12700">
            <a:solidFill>
              <a:srgbClr val="2D6A4F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pic>
        <p:nvPicPr>
          <p:cNvPr id="16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8640" y="3200400"/>
            <a:ext cx="457200" cy="45720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1234440" y="3108960"/>
            <a:ext cx="3017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2D6A4F"/>
                </a:solidFill>
              </a:rPr>
              <a:t>Relationnels</a:t>
            </a:r>
            <a:endParaRPr lang="en-US" sz="1400" dirty="0"/>
          </a:p>
        </p:txBody>
      </p:sp>
      <p:sp>
        <p:nvSpPr>
          <p:cNvPr id="18" name="Text 13"/>
          <p:cNvSpPr/>
          <p:nvPr/>
        </p:nvSpPr>
        <p:spPr>
          <a:xfrm>
            <a:off x="457200" y="3794760"/>
            <a:ext cx="37947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50" dirty="0">
                <a:solidFill>
                  <a:srgbClr val="1E2D40"/>
                </a:solidFill>
              </a:rPr>
              <a:t>Relations personnelles  •  Soutien communautaire  •  Sentiment d'appartenance</a:t>
            </a:r>
            <a:endParaRPr lang="en-US" sz="1150" dirty="0"/>
          </a:p>
        </p:txBody>
      </p:sp>
      <p:sp>
        <p:nvSpPr>
          <p:cNvPr id="19" name="Shape 14"/>
          <p:cNvSpPr/>
          <p:nvPr/>
        </p:nvSpPr>
        <p:spPr>
          <a:xfrm>
            <a:off x="4617720" y="2834640"/>
            <a:ext cx="4069080" cy="1828800"/>
          </a:xfrm>
          <a:prstGeom prst="rect">
            <a:avLst/>
          </a:prstGeom>
          <a:solidFill>
            <a:srgbClr val="F0F4F8"/>
          </a:solidFill>
          <a:ln w="12700">
            <a:solidFill>
              <a:srgbClr val="D0DCE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CA"/>
          </a:p>
        </p:txBody>
      </p:sp>
      <p:sp>
        <p:nvSpPr>
          <p:cNvPr id="20" name="Shape 15"/>
          <p:cNvSpPr/>
          <p:nvPr/>
        </p:nvSpPr>
        <p:spPr>
          <a:xfrm>
            <a:off x="4754880" y="3108960"/>
            <a:ext cx="640080" cy="640080"/>
          </a:xfrm>
          <a:prstGeom prst="ellipse">
            <a:avLst/>
          </a:prstGeom>
          <a:solidFill>
            <a:srgbClr val="F18F01"/>
          </a:solidFill>
          <a:ln w="12700">
            <a:solidFill>
              <a:srgbClr val="F18F01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pic>
        <p:nvPicPr>
          <p:cNvPr id="21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46320" y="3200400"/>
            <a:ext cx="457200" cy="457200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5532120" y="3108960"/>
            <a:ext cx="3017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F18F01"/>
                </a:solidFill>
              </a:rPr>
              <a:t>Services &amp; Sécurité</a:t>
            </a:r>
            <a:endParaRPr lang="en-US" sz="1400" dirty="0"/>
          </a:p>
        </p:txBody>
      </p:sp>
      <p:sp>
        <p:nvSpPr>
          <p:cNvPr id="23" name="Text 17"/>
          <p:cNvSpPr/>
          <p:nvPr/>
        </p:nvSpPr>
        <p:spPr>
          <a:xfrm>
            <a:off x="4754880" y="3794760"/>
            <a:ext cx="37947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50" dirty="0">
                <a:solidFill>
                  <a:srgbClr val="1E2D40"/>
                </a:solidFill>
              </a:rPr>
              <a:t>Accès aux services de SM  •  Sécurité alimentaire  •  Sécurité financière</a:t>
            </a:r>
            <a:endParaRPr lang="en-US" sz="11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3e33f94-b81b-4a33-9429-7ea946c26951" xsi:nil="true"/>
    <lcf76f155ced4ddcb4097134ff3c332f xmlns="58c48a0f-6f24-4cb7-856a-1d7a6de93e4a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8536A9B3D6C8D4C8ED91068FFA2DC71" ma:contentTypeVersion="13" ma:contentTypeDescription="Crée un document." ma:contentTypeScope="" ma:versionID="df215802aacfbc3669ba30fd345f1af0">
  <xsd:schema xmlns:xsd="http://www.w3.org/2001/XMLSchema" xmlns:xs="http://www.w3.org/2001/XMLSchema" xmlns:p="http://schemas.microsoft.com/office/2006/metadata/properties" xmlns:ns2="58c48a0f-6f24-4cb7-856a-1d7a6de93e4a" xmlns:ns3="d3e33f94-b81b-4a33-9429-7ea946c26951" targetNamespace="http://schemas.microsoft.com/office/2006/metadata/properties" ma:root="true" ma:fieldsID="3ba0ebe43e8a2c3afb558717bc84108c" ns2:_="" ns3:_="">
    <xsd:import namespace="58c48a0f-6f24-4cb7-856a-1d7a6de93e4a"/>
    <xsd:import namespace="d3e33f94-b81b-4a33-9429-7ea946c2695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8c48a0f-6f24-4cb7-856a-1d7a6de93e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Balises d’images" ma:readOnly="false" ma:fieldId="{5cf76f15-5ced-4ddc-b409-7134ff3c332f}" ma:taxonomyMulti="true" ma:sspId="a9c10fd5-5ea1-4846-a7e6-ac3c9585df7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3e33f94-b81b-4a33-9429-7ea946c26951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0de7f845-d0de-43f7-982f-4c2b8e8b6feb}" ma:internalName="TaxCatchAll" ma:showField="CatchAllData" ma:web="d3e33f94-b81b-4a33-9429-7ea946c2695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1FB81D6-2343-487F-8A5C-1405F04AA3D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6FA03F6-9452-4A6A-B0C0-B5A4C9C9D750}">
  <ds:schemaRefs>
    <ds:schemaRef ds:uri="http://schemas.microsoft.com/office/2006/metadata/properties"/>
    <ds:schemaRef ds:uri="http://schemas.microsoft.com/office/infopath/2007/PartnerControls"/>
    <ds:schemaRef ds:uri="d3e33f94-b81b-4a33-9429-7ea946c26951"/>
    <ds:schemaRef ds:uri="58c48a0f-6f24-4cb7-856a-1d7a6de93e4a"/>
  </ds:schemaRefs>
</ds:datastoreItem>
</file>

<file path=customXml/itemProps3.xml><?xml version="1.0" encoding="utf-8"?>
<ds:datastoreItem xmlns:ds="http://schemas.openxmlformats.org/officeDocument/2006/customXml" ds:itemID="{3B9268A2-E7F2-4868-86E4-989578975D6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8c48a0f-6f24-4cb7-856a-1d7a6de93e4a"/>
    <ds:schemaRef ds:uri="d3e33f94-b81b-4a33-9429-7ea946c2695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1282</Words>
  <Application>Microsoft Office PowerPoint</Application>
  <PresentationFormat>Affichage à l'écran (16:9)</PresentationFormat>
  <Paragraphs>234</Paragraphs>
  <Slides>25</Slides>
  <Notes>24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25</vt:i4>
      </vt:variant>
    </vt:vector>
  </HeadingPairs>
  <TitlesOfParts>
    <vt:vector size="26" baseType="lpstr"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Santé Mentale &amp; Réunions</dc:title>
  <dc:subject>PptxGenJS Presentation</dc:subject>
  <dc:creator>PptxGenJS</dc:creator>
  <cp:lastModifiedBy>Direction Vox Québec</cp:lastModifiedBy>
  <cp:revision>341</cp:revision>
  <dcterms:created xsi:type="dcterms:W3CDTF">2026-03-05T07:49:40Z</dcterms:created>
  <dcterms:modified xsi:type="dcterms:W3CDTF">2026-07-19T09:26:57Z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0x01010088536A9B3D6C8D4C8ED91068FFA2DC71</vt:lpwstr>
  </property>
  <property fmtid="{D5CDD505-2E9C-101B-9397-08002B2CF9AE}" pid="3" name="MediaServiceImageTags">
    <vt:lpwstr/>
  </property>
</Properties>
</file>