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Vulgarisation BD de 2026 QCCS 2069. Lien direct : https://canlii.ca/t/klfx0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Dispositif : par. 76-79; anonymat : par. 72-75; révision possible : par. 15; citation : par. 68.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Nuances : par. 15 (retour possible), 31 et 68 (pas de droit d’occupation), 62-64 (comportements), 71 (bonne foi).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Suites : par. 59-60 (procès rapide), note 44 (dates), 70 (rôle des tribunaux).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Clôture : valeurs Vox Québec, lien CanLII.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Résumé : par. 1-5 (contexte et avis), par. 76-78 (dispositif).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Les parties : par. 2-5 et 13. Le personnage « Ville » est une illustration.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Chronologie : par. 4-5 (installation, avis), 7 (Protocole), 8-11 (alternatives), 16 (audience 28 mai), jugement 8 juin.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Nature de la mesure et prudence : par. 16-17; art. 510-511 C.p.c.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Arguments : par. 12-13 (positions), 30 et 50-51 (risques), 55-56 (balance).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Parc sans nom : par. 8, 53; Entrepôt 77 : par. 10-11, 54; critère : par. 15, 69.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 critère à quatre volets : par. 17; question sérieuse : 18-40; préjudice : 48-54; balance : 55-61; urgence : 65-67.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Balance des inconvénients : par. 55-61; ordonnance courte : par. 59; alternative durable : par. 58.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K">
    <p:bg>
      <p:bgPr>
        <a:solidFill>
          <a:srgbClr val="1D1D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anlii.ca/t/klfx0" TargetMode="External"/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hyperlink" Target="https://canlii.ca/t/klfx0" TargetMode="External"/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hyperlink" Target="https://canlii.ca/t/klfx0" TargetMode="External"/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hyperlink" Target="https://canlii.ca/t/klfx0" TargetMode="External"/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hyperlink" Target="https://canlii.ca/t/klfx0" TargetMode="External"/><Relationship Id="rId6" Type="http://schemas.openxmlformats.org/officeDocument/2006/relationships/hyperlink" Target="https://canlii.ca/t/klfx0" TargetMode="External"/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7" Type="http://schemas.openxmlformats.org/officeDocument/2006/relationships/image" Target="../media/image-13-5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hyperlink" Target="https://canlii.ca/t/klfx0" TargetMode="External"/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hyperlink" Target="https://canlii.ca/t/klfx0" TargetMode="External"/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canlii.ca/t/klfx0" TargetMode="External"/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hyperlink" Target="https://canlii.ca/t/klfx0" TargetMode="External"/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anlii.ca/t/klfx0" TargetMode="External"/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hyperlink" Target="https://canlii.ca/t/klfx0" TargetMode="External"/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5.png"/><Relationship Id="rId8" Type="http://schemas.openxmlformats.org/officeDocument/2006/relationships/image" Target="../media/image-7-8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hyperlink" Target="https://canlii.ca/t/klfx0" TargetMode="External"/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hyperlink" Target="https://canlii.ca/t/klfx0" TargetMode="External"/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donu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457200"/>
            <a:ext cx="1828800" cy="167335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43200" y="457200"/>
            <a:ext cx="88696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4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DÉCISION,
</a:t>
            </a:r>
            <a:pPr algn="l" indent="0" marL="0">
              <a:lnSpc>
                <a:spcPct val="105000"/>
              </a:lnSpc>
              <a:buNone/>
            </a:pPr>
            <a:r>
              <a:rPr lang="en-US" sz="4400" b="1" spc="100" kern="0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EXPLIQUÉE EN BD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2743200" y="2212848"/>
            <a:ext cx="8869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campement Van Horne devant la Cour supérieure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2743200" y="2697480"/>
            <a:ext cx="8869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FBF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Clinique juridique itinérante c. Ville de Montréal · 2026 QCCS 2069 · 8 juin 2026</a:t>
            </a:r>
            <a:endParaRPr lang="en-US" sz="1300" dirty="0"/>
          </a:p>
        </p:txBody>
      </p:sp>
      <p:pic>
        <p:nvPicPr>
          <p:cNvPr id="6" name="Image 1" descr="char_ban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3429000"/>
            <a:ext cx="4297680" cy="301752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5394960" y="3703320"/>
            <a:ext cx="6126480" cy="1371600"/>
          </a:xfrm>
          <a:prstGeom prst="roundRect">
            <a:avLst>
              <a:gd name="adj" fmla="val 9333"/>
            </a:avLst>
          </a:prstGeom>
          <a:solidFill>
            <a:srgbClr val="FFFFFF"/>
          </a:solidFill>
          <a:ln/>
        </p:spPr>
      </p:sp>
      <p:sp>
        <p:nvSpPr>
          <p:cNvPr id="8" name="Text 4"/>
          <p:cNvSpPr/>
          <p:nvPr/>
        </p:nvSpPr>
        <p:spPr>
          <a:xfrm>
            <a:off x="5532120" y="3703320"/>
            <a:ext cx="58521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Ville voulait démanteler notre campement.
</a:t>
            </a:r>
            <a:pPr algn="l" indent="0" marL="0">
              <a:lnSpc>
                <a:spcPct val="108000"/>
              </a:lnSpc>
              <a:buNone/>
            </a:pPr>
            <a:r>
              <a:rPr lang="en-US" sz="1700" b="1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juge a dit : PAS SANS VRAIE SOLUTION.</a:t>
            </a:r>
            <a:endParaRPr lang="en-US" sz="1700" dirty="0"/>
          </a:p>
        </p:txBody>
      </p:sp>
      <p:sp>
        <p:nvSpPr>
          <p:cNvPr id="9" name="Shape 5"/>
          <p:cNvSpPr/>
          <p:nvPr/>
        </p:nvSpPr>
        <p:spPr>
          <a:xfrm rot="16200000">
            <a:off x="5138928" y="4206240"/>
            <a:ext cx="384048" cy="365760"/>
          </a:xfrm>
          <a:prstGeom prst="triangle">
            <a:avLst/>
          </a:prstGeom>
          <a:solidFill>
            <a:srgbClr val="FFFFFF"/>
          </a:solidFill>
          <a:ln/>
        </p:spPr>
      </p:sp>
      <p:sp>
        <p:nvSpPr>
          <p:cNvPr id="10" name="Shape 6"/>
          <p:cNvSpPr/>
          <p:nvPr/>
        </p:nvSpPr>
        <p:spPr>
          <a:xfrm>
            <a:off x="5394960" y="5440680"/>
            <a:ext cx="4206240" cy="566928"/>
          </a:xfrm>
          <a:prstGeom prst="roundRect">
            <a:avLst>
              <a:gd name="adj" fmla="val 50000"/>
            </a:avLst>
          </a:prstGeom>
          <a:solidFill>
            <a:srgbClr val="3FBBCF"/>
          </a:solidFill>
          <a:ln/>
        </p:spPr>
      </p:sp>
      <p:sp>
        <p:nvSpPr>
          <p:cNvPr id="11" name="Text 7"/>
          <p:cNvSpPr/>
          <p:nvPr/>
        </p:nvSpPr>
        <p:spPr>
          <a:xfrm>
            <a:off x="5394960" y="5440680"/>
            <a:ext cx="4206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u="sng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LIRE LA DÉCISION SUR CANLII  →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5394960" y="6144768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6A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RIEN À PROPOS DE NOUS, SANS NOUS.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1183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</a:t>
            </a:r>
            <a:pPr algn="l" indent="0" marL="0">
              <a:buNone/>
            </a:pPr>
            <a:r>
              <a:rPr lang="en-US" sz="3200" b="1" spc="100" kern="0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VERDICT</a:t>
            </a:r>
            <a:pPr algn="l" indent="0" marL="0">
              <a:buNone/>
            </a:pPr>
            <a:r>
              <a:rPr lang="en-US" sz="32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DU 8 JUIN 2026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 rot="-240000">
            <a:off x="822960" y="1828800"/>
            <a:ext cx="5760720" cy="1371600"/>
          </a:xfrm>
          <a:prstGeom prst="roundRect">
            <a:avLst>
              <a:gd name="adj" fmla="val 5333"/>
            </a:avLst>
          </a:prstGeom>
          <a:solidFill>
            <a:srgbClr val="1D1D1B"/>
          </a:solidFill>
          <a:ln w="44450">
            <a:solidFill>
              <a:srgbClr val="ED702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 rot="-240000">
            <a:off x="822960" y="1828800"/>
            <a:ext cx="5760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spc="200" kern="0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INTERDIT DE DÉMANTELER</a:t>
            </a:r>
            <a:endParaRPr lang="en-US" sz="2100" dirty="0"/>
          </a:p>
          <a:p>
            <a:pPr algn="ctr" indent="0" marL="0">
              <a:buNone/>
            </a:pPr>
            <a:r>
              <a:rPr lang="en-US" sz="2100" b="1" spc="200" kern="0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CAMPEMENT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822960" y="3429000"/>
            <a:ext cx="5760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6A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…jusqu’au jugement au fond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22960" y="4160520"/>
            <a:ext cx="685800" cy="685800"/>
          </a:xfrm>
          <a:prstGeom prst="ellipse">
            <a:avLst/>
          </a:prstGeom>
          <a:solidFill>
            <a:srgbClr val="3FBBCF"/>
          </a:solidFill>
          <a:ln/>
        </p:spPr>
      </p:sp>
      <p:pic>
        <p:nvPicPr>
          <p:cNvPr id="7" name="Image 0" descr="icons/shield_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4410" y="4331970"/>
            <a:ext cx="342900" cy="3429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91640" y="4087368"/>
            <a:ext cx="5120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ANONYMAT PROTÉGÉ — 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 noms des résident·e·s qui ont témoigné restent confidentiels — question de dignité.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822960" y="5212080"/>
            <a:ext cx="685800" cy="685800"/>
          </a:xfrm>
          <a:prstGeom prst="ellipse">
            <a:avLst/>
          </a:prstGeom>
          <a:solidFill>
            <a:srgbClr val="F6A41E"/>
          </a:solidFill>
          <a:ln/>
        </p:spPr>
      </p:sp>
      <p:pic>
        <p:nvPicPr>
          <p:cNvPr id="10" name="Image 1" descr="icons/info_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410" y="5383530"/>
            <a:ext cx="342900" cy="34290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691640" y="5138928"/>
            <a:ext cx="5120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F6A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ORDONNANCE RÉVISABLE — 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 une vraie solution apparaît, la Ville peut revenir devant le tribunal.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7223760" y="1600200"/>
            <a:ext cx="4389120" cy="141732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/>
        </p:spPr>
      </p:sp>
      <p:sp>
        <p:nvSpPr>
          <p:cNvPr id="13" name="Shape 9"/>
          <p:cNvSpPr/>
          <p:nvPr/>
        </p:nvSpPr>
        <p:spPr>
          <a:xfrm rot="10800000">
            <a:off x="9144000" y="2990088"/>
            <a:ext cx="347472" cy="246888"/>
          </a:xfrm>
          <a:prstGeom prst="triangle">
            <a:avLst/>
          </a:prstGeom>
          <a:solidFill>
            <a:srgbClr val="FFFFFF"/>
          </a:solidFill>
          <a:ln/>
        </p:spPr>
      </p:sp>
      <p:sp>
        <p:nvSpPr>
          <p:cNvPr id="14" name="Text 10"/>
          <p:cNvSpPr/>
          <p:nvPr/>
        </p:nvSpPr>
        <p:spPr>
          <a:xfrm>
            <a:off x="7360920" y="1600200"/>
            <a:ext cx="4114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700" b="1" i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 Un être humain ne peut</a:t>
            </a:r>
            <a:endParaRPr lang="en-US" sz="170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700" b="1" i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exister nulle part. »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7223760" y="3127248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BFBF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le jugement, par. 68</a:t>
            </a:r>
            <a:endParaRPr lang="en-US" sz="1100" dirty="0"/>
          </a:p>
        </p:txBody>
      </p:sp>
      <p:pic>
        <p:nvPicPr>
          <p:cNvPr id="16" name="Image 2" descr="char_ki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9640" y="3520440"/>
            <a:ext cx="1700784" cy="28803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02920" y="6492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QCCS 2069</a:t>
            </a:r>
            <a:endParaRPr lang="en-US" sz="900" dirty="0"/>
          </a:p>
        </p:txBody>
      </p:sp>
      <p:sp>
        <p:nvSpPr>
          <p:cNvPr id="18" name="Text 13"/>
          <p:cNvSpPr/>
          <p:nvPr/>
        </p:nvSpPr>
        <p:spPr>
          <a:xfrm>
            <a:off x="8778240" y="64922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u="sng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canlii.ca/t/klfx0</a:t>
            </a:r>
            <a:endParaRPr lang="en-US" sz="900" dirty="0"/>
          </a:p>
        </p:txBody>
      </p:sp>
      <p:sp>
        <p:nvSpPr>
          <p:cNvPr id="19" name="Text 14"/>
          <p:cNvSpPr/>
          <p:nvPr/>
        </p:nvSpPr>
        <p:spPr>
          <a:xfrm>
            <a:off x="11384280" y="649224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1183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ATTENTION ! CE QUE LA DÉCISION </a:t>
            </a:r>
            <a:pPr algn="l" indent="0" marL="0">
              <a:buNone/>
            </a:pPr>
            <a:r>
              <a:rPr lang="en-US" sz="2800" b="1" spc="100" kern="0" dirty="0">
                <a:solidFill>
                  <a:srgbClr val="F6A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DIT PAS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02920" y="1371600"/>
            <a:ext cx="5349240" cy="2286000"/>
          </a:xfrm>
          <a:prstGeom prst="roundRect">
            <a:avLst>
              <a:gd name="adj" fmla="val 4000"/>
            </a:avLst>
          </a:prstGeom>
          <a:solidFill>
            <a:srgbClr val="1D1D1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58952" y="1664208"/>
            <a:ext cx="777240" cy="777240"/>
          </a:xfrm>
          <a:prstGeom prst="ellipse">
            <a:avLst/>
          </a:prstGeom>
          <a:solidFill>
            <a:srgbClr val="ED702A"/>
          </a:solidFill>
          <a:ln/>
        </p:spPr>
      </p:sp>
      <p:pic>
        <p:nvPicPr>
          <p:cNvPr id="5" name="Image 0" descr="icons/ban_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262" y="1858518"/>
            <a:ext cx="388620" cy="3886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37360" y="1627632"/>
            <a:ext cx="3886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droit de camper n’importe où ?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822960" y="2743200"/>
            <a:ext cx="1051560" cy="502920"/>
          </a:xfrm>
          <a:prstGeom prst="roundRect">
            <a:avLst>
              <a:gd name="adj" fmla="val 50000"/>
            </a:avLst>
          </a:prstGeom>
          <a:solidFill>
            <a:srgbClr val="ED702A"/>
          </a:solidFill>
          <a:ln/>
        </p:spPr>
      </p:sp>
      <p:sp>
        <p:nvSpPr>
          <p:cNvPr id="8" name="Text 5"/>
          <p:cNvSpPr/>
          <p:nvPr/>
        </p:nvSpPr>
        <p:spPr>
          <a:xfrm>
            <a:off x="822960" y="2743200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2057400" y="2697480"/>
            <a:ext cx="3566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BFBF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bien public ne s’approprie pas sans autorisation.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6336792" y="1371600"/>
            <a:ext cx="5349240" cy="2286000"/>
          </a:xfrm>
          <a:prstGeom prst="roundRect">
            <a:avLst>
              <a:gd name="adj" fmla="val 4000"/>
            </a:avLst>
          </a:prstGeom>
          <a:solidFill>
            <a:srgbClr val="1D1D1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592824" y="1664208"/>
            <a:ext cx="777240" cy="777240"/>
          </a:xfrm>
          <a:prstGeom prst="ellipse">
            <a:avLst/>
          </a:prstGeom>
          <a:solidFill>
            <a:srgbClr val="3FBBCF"/>
          </a:solidFill>
          <a:ln/>
        </p:spPr>
      </p:sp>
      <p:pic>
        <p:nvPicPr>
          <p:cNvPr id="12" name="Image 1" descr="icons/handshake_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134" y="1858518"/>
            <a:ext cx="388620" cy="38862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571232" y="1627632"/>
            <a:ext cx="3886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Ville a-t-elle perdu pour de bon ?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6656832" y="2743200"/>
            <a:ext cx="1051560" cy="502920"/>
          </a:xfrm>
          <a:prstGeom prst="roundRect">
            <a:avLst>
              <a:gd name="adj" fmla="val 50000"/>
            </a:avLst>
          </a:prstGeom>
          <a:solidFill>
            <a:srgbClr val="3FBBCF"/>
          </a:solidFill>
          <a:ln/>
        </p:spPr>
      </p:sp>
      <p:sp>
        <p:nvSpPr>
          <p:cNvPr id="15" name="Text 11"/>
          <p:cNvSpPr/>
          <p:nvPr/>
        </p:nvSpPr>
        <p:spPr>
          <a:xfrm>
            <a:off x="6656832" y="2743200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7891272" y="2697480"/>
            <a:ext cx="3566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BFBF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Avec une solution durable et digne, elle peut revenir.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502920" y="3886200"/>
            <a:ext cx="5349240" cy="2286000"/>
          </a:xfrm>
          <a:prstGeom prst="roundRect">
            <a:avLst>
              <a:gd name="adj" fmla="val 4000"/>
            </a:avLst>
          </a:prstGeom>
          <a:solidFill>
            <a:srgbClr val="1D1D1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Shape 14"/>
          <p:cNvSpPr/>
          <p:nvPr/>
        </p:nvSpPr>
        <p:spPr>
          <a:xfrm>
            <a:off x="758952" y="4178808"/>
            <a:ext cx="777240" cy="777240"/>
          </a:xfrm>
          <a:prstGeom prst="ellipse">
            <a:avLst/>
          </a:prstGeom>
          <a:solidFill>
            <a:srgbClr val="3FBBCF"/>
          </a:solidFill>
          <a:ln/>
        </p:spPr>
      </p:sp>
      <p:pic>
        <p:nvPicPr>
          <p:cNvPr id="19" name="Image 2" descr="icons/info_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62" y="4373118"/>
            <a:ext cx="388620" cy="38862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737360" y="4142232"/>
            <a:ext cx="3886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Ville a-t-elle été de mauvaise foi ?</a:t>
            </a:r>
            <a:endParaRPr lang="en-US" sz="1500" dirty="0"/>
          </a:p>
        </p:txBody>
      </p:sp>
      <p:sp>
        <p:nvSpPr>
          <p:cNvPr id="21" name="Shape 16"/>
          <p:cNvSpPr/>
          <p:nvPr/>
        </p:nvSpPr>
        <p:spPr>
          <a:xfrm>
            <a:off x="822960" y="5257800"/>
            <a:ext cx="1051560" cy="502920"/>
          </a:xfrm>
          <a:prstGeom prst="roundRect">
            <a:avLst>
              <a:gd name="adj" fmla="val 50000"/>
            </a:avLst>
          </a:prstGeom>
          <a:solidFill>
            <a:srgbClr val="3FBBCF"/>
          </a:solidFill>
          <a:ln/>
        </p:spPr>
      </p:sp>
      <p:sp>
        <p:nvSpPr>
          <p:cNvPr id="22" name="Text 17"/>
          <p:cNvSpPr/>
          <p:nvPr/>
        </p:nvSpPr>
        <p:spPr>
          <a:xfrm>
            <a:off x="822960" y="5257800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</a:t>
            </a:r>
            <a:endParaRPr lang="en-US" sz="1700" dirty="0"/>
          </a:p>
        </p:txBody>
      </p:sp>
      <p:sp>
        <p:nvSpPr>
          <p:cNvPr id="23" name="Text 18"/>
          <p:cNvSpPr/>
          <p:nvPr/>
        </p:nvSpPr>
        <p:spPr>
          <a:xfrm>
            <a:off x="2057400" y="5212080"/>
            <a:ext cx="3566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BFBF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tribunal ne blâme ni la Ville ni son Protocole.</a:t>
            </a:r>
            <a:endParaRPr lang="en-US" sz="1150" dirty="0"/>
          </a:p>
        </p:txBody>
      </p:sp>
      <p:sp>
        <p:nvSpPr>
          <p:cNvPr id="24" name="Shape 19"/>
          <p:cNvSpPr/>
          <p:nvPr/>
        </p:nvSpPr>
        <p:spPr>
          <a:xfrm>
            <a:off x="6336792" y="3886200"/>
            <a:ext cx="5349240" cy="2286000"/>
          </a:xfrm>
          <a:prstGeom prst="roundRect">
            <a:avLst>
              <a:gd name="adj" fmla="val 4000"/>
            </a:avLst>
          </a:prstGeom>
          <a:solidFill>
            <a:srgbClr val="1D1D1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5" name="Shape 20"/>
          <p:cNvSpPr/>
          <p:nvPr/>
        </p:nvSpPr>
        <p:spPr>
          <a:xfrm>
            <a:off x="6592824" y="4178808"/>
            <a:ext cx="777240" cy="777240"/>
          </a:xfrm>
          <a:prstGeom prst="ellipse">
            <a:avLst/>
          </a:prstGeom>
          <a:solidFill>
            <a:srgbClr val="ED702A"/>
          </a:solidFill>
          <a:ln/>
        </p:spPr>
      </p:sp>
      <p:pic>
        <p:nvPicPr>
          <p:cNvPr id="26" name="Image 3" descr="icons/shield_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7134" y="4373118"/>
            <a:ext cx="388620" cy="388620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7571232" y="4142232"/>
            <a:ext cx="3886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loi cesse-t-elle de s’appliquer ?</a:t>
            </a:r>
            <a:endParaRPr lang="en-US" sz="1500" dirty="0"/>
          </a:p>
        </p:txBody>
      </p:sp>
      <p:sp>
        <p:nvSpPr>
          <p:cNvPr id="28" name="Shape 22"/>
          <p:cNvSpPr/>
          <p:nvPr/>
        </p:nvSpPr>
        <p:spPr>
          <a:xfrm>
            <a:off x="6656832" y="5257800"/>
            <a:ext cx="1051560" cy="502920"/>
          </a:xfrm>
          <a:prstGeom prst="roundRect">
            <a:avLst>
              <a:gd name="adj" fmla="val 50000"/>
            </a:avLst>
          </a:prstGeom>
          <a:solidFill>
            <a:srgbClr val="ED702A"/>
          </a:solidFill>
          <a:ln/>
        </p:spPr>
      </p:sp>
      <p:sp>
        <p:nvSpPr>
          <p:cNvPr id="29" name="Text 23"/>
          <p:cNvSpPr/>
          <p:nvPr/>
        </p:nvSpPr>
        <p:spPr>
          <a:xfrm>
            <a:off x="6656832" y="5257800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</a:t>
            </a:r>
            <a:endParaRPr lang="en-US" sz="1700" dirty="0"/>
          </a:p>
        </p:txBody>
      </p:sp>
      <p:sp>
        <p:nvSpPr>
          <p:cNvPr id="30" name="Text 24"/>
          <p:cNvSpPr/>
          <p:nvPr/>
        </p:nvSpPr>
        <p:spPr>
          <a:xfrm>
            <a:off x="7891272" y="5212080"/>
            <a:ext cx="3566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BFBF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police peut toujours gérer les comportements fautifs.</a:t>
            </a:r>
            <a:endParaRPr lang="en-US" sz="1150" dirty="0"/>
          </a:p>
        </p:txBody>
      </p:sp>
      <p:sp>
        <p:nvSpPr>
          <p:cNvPr id="31" name="Text 25"/>
          <p:cNvSpPr/>
          <p:nvPr/>
        </p:nvSpPr>
        <p:spPr>
          <a:xfrm>
            <a:off x="502920" y="6492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QCCS 2069</a:t>
            </a:r>
            <a:endParaRPr lang="en-US" sz="900" dirty="0"/>
          </a:p>
        </p:txBody>
      </p:sp>
      <p:sp>
        <p:nvSpPr>
          <p:cNvPr id="32" name="Text 26"/>
          <p:cNvSpPr/>
          <p:nvPr/>
        </p:nvSpPr>
        <p:spPr>
          <a:xfrm>
            <a:off x="8778240" y="64922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u="sng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canlii.ca/t/klfx0</a:t>
            </a:r>
            <a:endParaRPr lang="en-US" sz="900" dirty="0"/>
          </a:p>
        </p:txBody>
      </p:sp>
      <p:sp>
        <p:nvSpPr>
          <p:cNvPr id="33" name="Text 27"/>
          <p:cNvSpPr/>
          <p:nvPr/>
        </p:nvSpPr>
        <p:spPr>
          <a:xfrm>
            <a:off x="11384280" y="649224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1183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 </a:t>
            </a:r>
            <a:pPr algn="l" indent="0" marL="0">
              <a:buNone/>
            </a:pPr>
            <a:r>
              <a:rPr lang="en-US" sz="3200" b="1" spc="100" kern="0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MAINTENANT ?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02920" y="1463040"/>
            <a:ext cx="3429000" cy="3017520"/>
          </a:xfrm>
          <a:prstGeom prst="roundRect">
            <a:avLst>
              <a:gd name="adj" fmla="val 3030"/>
            </a:avLst>
          </a:prstGeom>
          <a:solidFill>
            <a:srgbClr val="1D1D1B"/>
          </a:solidFill>
          <a:ln w="28575">
            <a:solidFill>
              <a:srgbClr val="3FBB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801368" y="1783080"/>
            <a:ext cx="868680" cy="868680"/>
          </a:xfrm>
          <a:prstGeom prst="ellipse">
            <a:avLst/>
          </a:prstGeom>
          <a:solidFill>
            <a:srgbClr val="3FBBCF"/>
          </a:solidFill>
          <a:ln/>
        </p:spPr>
      </p:sp>
      <p:pic>
        <p:nvPicPr>
          <p:cNvPr id="5" name="Image 0" descr="icons/pause_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8538" y="2000250"/>
            <a:ext cx="434340" cy="4343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5800" y="278892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spc="100" kern="0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RESPIRE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777240" y="3246120"/>
            <a:ext cx="2880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campement reste en place, protégé par l’ordonnance.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4005072" y="2788920"/>
            <a:ext cx="393192" cy="274320"/>
          </a:xfrm>
          <a:prstGeom prst="rightArrow">
            <a:avLst/>
          </a:prstGeom>
          <a:solidFill>
            <a:srgbClr val="FFFFFF"/>
          </a:solidFill>
          <a:ln/>
        </p:spPr>
      </p:sp>
      <p:sp>
        <p:nvSpPr>
          <p:cNvPr id="9" name="Shape 6"/>
          <p:cNvSpPr/>
          <p:nvPr/>
        </p:nvSpPr>
        <p:spPr>
          <a:xfrm>
            <a:off x="4471416" y="1463040"/>
            <a:ext cx="3429000" cy="3017520"/>
          </a:xfrm>
          <a:prstGeom prst="roundRect">
            <a:avLst>
              <a:gd name="adj" fmla="val 3030"/>
            </a:avLst>
          </a:prstGeom>
          <a:solidFill>
            <a:srgbClr val="1D1D1B"/>
          </a:solidFill>
          <a:ln w="28575">
            <a:solidFill>
              <a:srgbClr val="ED702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769864" y="1783080"/>
            <a:ext cx="868680" cy="868680"/>
          </a:xfrm>
          <a:prstGeom prst="ellipse">
            <a:avLst/>
          </a:prstGeom>
          <a:solidFill>
            <a:srgbClr val="ED702A"/>
          </a:solidFill>
          <a:ln/>
        </p:spPr>
      </p:sp>
      <p:pic>
        <p:nvPicPr>
          <p:cNvPr id="11" name="Image 1" descr="icons/balance_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034" y="2000250"/>
            <a:ext cx="434340" cy="4343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54296" y="278892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spc="100" kern="0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SE PRÉPARE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745736" y="3246120"/>
            <a:ext cx="2880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Procès au fond : dès juin selon la Clinique, d’ici septembre selon la Ville.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7973568" y="2788920"/>
            <a:ext cx="393192" cy="274320"/>
          </a:xfrm>
          <a:prstGeom prst="rightArrow">
            <a:avLst/>
          </a:prstGeom>
          <a:solidFill>
            <a:srgbClr val="FFFFFF"/>
          </a:solidFill>
          <a:ln/>
        </p:spPr>
      </p:sp>
      <p:sp>
        <p:nvSpPr>
          <p:cNvPr id="15" name="Shape 11"/>
          <p:cNvSpPr/>
          <p:nvPr/>
        </p:nvSpPr>
        <p:spPr>
          <a:xfrm>
            <a:off x="8439912" y="1463040"/>
            <a:ext cx="3429000" cy="3017520"/>
          </a:xfrm>
          <a:prstGeom prst="roundRect">
            <a:avLst>
              <a:gd name="adj" fmla="val 3030"/>
            </a:avLst>
          </a:prstGeom>
          <a:solidFill>
            <a:srgbClr val="1D1D1B"/>
          </a:solidFill>
          <a:ln w="28575">
            <a:solidFill>
              <a:srgbClr val="F6A41E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9738360" y="1783080"/>
            <a:ext cx="868680" cy="868680"/>
          </a:xfrm>
          <a:prstGeom prst="ellipse">
            <a:avLst/>
          </a:prstGeom>
          <a:solidFill>
            <a:srgbClr val="F6A41E"/>
          </a:solidFill>
          <a:ln/>
        </p:spPr>
      </p:sp>
      <p:pic>
        <p:nvPicPr>
          <p:cNvPr id="17" name="Image 2" descr="icons/handshake_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5530" y="2000250"/>
            <a:ext cx="434340" cy="43434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622792" y="278892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spc="100" kern="0" dirty="0">
                <a:solidFill>
                  <a:srgbClr val="F6A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PEUT S’ENTENDRE</a:t>
            </a:r>
            <a:endParaRPr lang="en-US" sz="1700" dirty="0"/>
          </a:p>
        </p:txBody>
      </p:sp>
      <p:sp>
        <p:nvSpPr>
          <p:cNvPr id="19" name="Text 14"/>
          <p:cNvSpPr/>
          <p:nvPr/>
        </p:nvSpPr>
        <p:spPr>
          <a:xfrm>
            <a:off x="8714232" y="3246120"/>
            <a:ext cx="2880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Rien n’empêche une entente sur une solution durable, avant même le procès.</a:t>
            </a:r>
            <a:endParaRPr lang="en-US" sz="1200" dirty="0"/>
          </a:p>
        </p:txBody>
      </p:sp>
      <p:pic>
        <p:nvPicPr>
          <p:cNvPr id="20" name="Image 3" descr="char_ma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" y="4709160"/>
            <a:ext cx="658368" cy="1737360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1965960" y="4983480"/>
            <a:ext cx="9418320" cy="1051560"/>
          </a:xfrm>
          <a:prstGeom prst="roundRect">
            <a:avLst>
              <a:gd name="adj" fmla="val 12174"/>
            </a:avLst>
          </a:prstGeom>
          <a:solidFill>
            <a:srgbClr val="FFFFFF"/>
          </a:solidFill>
          <a:ln/>
        </p:spPr>
      </p:sp>
      <p:sp>
        <p:nvSpPr>
          <p:cNvPr id="22" name="Text 16"/>
          <p:cNvSpPr/>
          <p:nvPr/>
        </p:nvSpPr>
        <p:spPr>
          <a:xfrm>
            <a:off x="2103120" y="4983480"/>
            <a:ext cx="9144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b="1" i="1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 Les tribunaux ne peuvent pas construire de logements. »</a:t>
            </a:r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La vraie solution durable, elle, est entre les mains de la Ville et de la communauté. (par. 70)</a:t>
            </a:r>
            <a:endParaRPr lang="en-US" sz="1350" dirty="0"/>
          </a:p>
        </p:txBody>
      </p:sp>
      <p:sp>
        <p:nvSpPr>
          <p:cNvPr id="23" name="Shape 17"/>
          <p:cNvSpPr/>
          <p:nvPr/>
        </p:nvSpPr>
        <p:spPr>
          <a:xfrm rot="16200000">
            <a:off x="1719072" y="5285232"/>
            <a:ext cx="347472" cy="329184"/>
          </a:xfrm>
          <a:prstGeom prst="triangle">
            <a:avLst/>
          </a:prstGeom>
          <a:solidFill>
            <a:srgbClr val="FFFFFF"/>
          </a:solidFill>
          <a:ln/>
        </p:spPr>
      </p:sp>
      <p:sp>
        <p:nvSpPr>
          <p:cNvPr id="24" name="Text 18"/>
          <p:cNvSpPr/>
          <p:nvPr/>
        </p:nvSpPr>
        <p:spPr>
          <a:xfrm>
            <a:off x="502920" y="6492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QCCS 2069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8778240" y="64922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u="sng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canlii.ca/t/klfx0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1384280" y="649224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1183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POURQUOI ÇA </a:t>
            </a:r>
            <a:pPr algn="l" indent="0" marL="0">
              <a:buNone/>
            </a:pPr>
            <a:r>
              <a:rPr lang="en-US" sz="3200" b="1" spc="100" kern="0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NOUS PARLE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02920" y="1371600"/>
            <a:ext cx="3429000" cy="2331720"/>
          </a:xfrm>
          <a:prstGeom prst="roundRect">
            <a:avLst>
              <a:gd name="adj" fmla="val 3922"/>
            </a:avLst>
          </a:prstGeom>
          <a:solidFill>
            <a:srgbClr val="1D1D1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58952" y="1600200"/>
            <a:ext cx="713232" cy="713232"/>
          </a:xfrm>
          <a:prstGeom prst="ellipse">
            <a:avLst/>
          </a:prstGeom>
          <a:solidFill>
            <a:srgbClr val="3FBBCF"/>
          </a:solidFill>
          <a:ln/>
        </p:spPr>
      </p:sp>
      <p:pic>
        <p:nvPicPr>
          <p:cNvPr id="5" name="Image 0" descr="icons/heart_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7260" y="1778508"/>
            <a:ext cx="356616" cy="35661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45920" y="1600200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spc="50" kern="0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DIGNITÉ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758952" y="2468880"/>
            <a:ext cx="2926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Chaque décision publique doit respecter la dignité humaine.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4471416" y="1371600"/>
            <a:ext cx="3429000" cy="2331720"/>
          </a:xfrm>
          <a:prstGeom prst="roundRect">
            <a:avLst>
              <a:gd name="adj" fmla="val 3922"/>
            </a:avLst>
          </a:prstGeom>
          <a:solidFill>
            <a:srgbClr val="1D1D1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727448" y="1600200"/>
            <a:ext cx="713232" cy="713232"/>
          </a:xfrm>
          <a:prstGeom prst="ellipse">
            <a:avLst/>
          </a:prstGeom>
          <a:solidFill>
            <a:srgbClr val="ED702A"/>
          </a:solidFill>
          <a:ln/>
        </p:spPr>
      </p:sp>
      <p:pic>
        <p:nvPicPr>
          <p:cNvPr id="10" name="Image 1" descr="icons/users_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5756" y="1778508"/>
            <a:ext cx="356616" cy="35661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614416" y="1600200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spc="50" kern="0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SANTÉ MENTALE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4727448" y="2468880"/>
            <a:ext cx="2926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Stabilité et communauté protègent la santé psychologique.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8439912" y="1371600"/>
            <a:ext cx="3429000" cy="2331720"/>
          </a:xfrm>
          <a:prstGeom prst="roundRect">
            <a:avLst>
              <a:gd name="adj" fmla="val 3922"/>
            </a:avLst>
          </a:prstGeom>
          <a:solidFill>
            <a:srgbClr val="1D1D1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8695944" y="1600200"/>
            <a:ext cx="713232" cy="713232"/>
          </a:xfrm>
          <a:prstGeom prst="ellipse">
            <a:avLst/>
          </a:prstGeom>
          <a:solidFill>
            <a:srgbClr val="F6A41E"/>
          </a:solidFill>
          <a:ln/>
        </p:spPr>
      </p:sp>
      <p:pic>
        <p:nvPicPr>
          <p:cNvPr id="15" name="Image 2" descr="icons/comments_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4252" y="1778508"/>
            <a:ext cx="356616" cy="35661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582912" y="1600200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spc="50" kern="0" dirty="0">
                <a:solidFill>
                  <a:srgbClr val="F6A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PARTICIPATION</a:t>
            </a:r>
            <a:endParaRPr lang="en-US" sz="1700" dirty="0"/>
          </a:p>
        </p:txBody>
      </p:sp>
      <p:sp>
        <p:nvSpPr>
          <p:cNvPr id="17" name="Text 12"/>
          <p:cNvSpPr/>
          <p:nvPr/>
        </p:nvSpPr>
        <p:spPr>
          <a:xfrm>
            <a:off x="8695944" y="2468880"/>
            <a:ext cx="2926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 personnes concernées doivent participer aux décisions.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502920" y="3931920"/>
            <a:ext cx="111831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spc="150" kern="0" dirty="0">
                <a:solidFill>
                  <a:srgbClr val="F6A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 RIEN À PROPOS DE NOUS, SANS NOUS. »</a:t>
            </a:r>
            <a:endParaRPr lang="en-US" sz="2400" dirty="0"/>
          </a:p>
        </p:txBody>
      </p:sp>
      <p:pic>
        <p:nvPicPr>
          <p:cNvPr id="19" name="Image 3" descr="char_ban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2040" y="4663440"/>
            <a:ext cx="2468880" cy="173736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685800" y="5029200"/>
            <a:ext cx="3886200" cy="566928"/>
          </a:xfrm>
          <a:prstGeom prst="roundRect">
            <a:avLst>
              <a:gd name="adj" fmla="val 50000"/>
            </a:avLst>
          </a:prstGeom>
          <a:solidFill>
            <a:srgbClr val="3FBBCF"/>
          </a:solidFill>
          <a:ln/>
        </p:spPr>
      </p:sp>
      <p:sp>
        <p:nvSpPr>
          <p:cNvPr id="21" name="Text 15"/>
          <p:cNvSpPr/>
          <p:nvPr/>
        </p:nvSpPr>
        <p:spPr>
          <a:xfrm>
            <a:off x="685800" y="5029200"/>
            <a:ext cx="3886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u="sng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LIRE LA DÉCISION  →</a:t>
            </a:r>
            <a:endParaRPr lang="en-US" sz="1500" dirty="0"/>
          </a:p>
        </p:txBody>
      </p:sp>
      <p:sp>
        <p:nvSpPr>
          <p:cNvPr id="22" name="Text 16"/>
          <p:cNvSpPr/>
          <p:nvPr/>
        </p:nvSpPr>
        <p:spPr>
          <a:xfrm>
            <a:off x="685800" y="5669280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u="sng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6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canlii.ca/t/klfx0</a:t>
            </a:r>
            <a:endParaRPr lang="en-US" sz="1200" dirty="0"/>
          </a:p>
        </p:txBody>
      </p:sp>
      <p:pic>
        <p:nvPicPr>
          <p:cNvPr id="23" name="Image 4" descr="logo_vq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3960" y="4983480"/>
            <a:ext cx="1508760" cy="77724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8046720" y="5852160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BFBF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associationvoxquebec.ca</a:t>
            </a:r>
            <a:endParaRPr lang="en-US" sz="1100" dirty="0"/>
          </a:p>
        </p:txBody>
      </p:sp>
      <p:sp>
        <p:nvSpPr>
          <p:cNvPr id="25" name="Text 18"/>
          <p:cNvSpPr/>
          <p:nvPr/>
        </p:nvSpPr>
        <p:spPr>
          <a:xfrm>
            <a:off x="502920" y="6510528"/>
            <a:ext cx="111831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Vulgarisation à titre informatif — ne constitue pas un avis juridique.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1183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TOUTE L'HISTOIRE </a:t>
            </a:r>
            <a:pPr algn="l" indent="0" marL="0">
              <a:buNone/>
            </a:pPr>
            <a:r>
              <a:rPr lang="en-US" sz="3200" b="1" spc="100" kern="0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3 CASES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02920" y="1325880"/>
            <a:ext cx="3557016" cy="4937760"/>
          </a:xfrm>
          <a:prstGeom prst="roundRect">
            <a:avLst>
              <a:gd name="adj" fmla="val 2571"/>
            </a:avLst>
          </a:prstGeom>
          <a:solidFill>
            <a:srgbClr val="1D1D1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04088" y="1508760"/>
            <a:ext cx="438912" cy="438912"/>
          </a:xfrm>
          <a:prstGeom prst="ellipse">
            <a:avLst/>
          </a:prstGeom>
          <a:solidFill>
            <a:srgbClr val="3FBBCF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08760"/>
            <a:ext cx="7132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80160" y="1508760"/>
            <a:ext cx="264261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spc="100" kern="0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VIT ICI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4315968" y="1325880"/>
            <a:ext cx="3557016" cy="4937760"/>
          </a:xfrm>
          <a:prstGeom prst="roundRect">
            <a:avLst>
              <a:gd name="adj" fmla="val 2571"/>
            </a:avLst>
          </a:prstGeom>
          <a:solidFill>
            <a:srgbClr val="1D1D1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17136" y="1508760"/>
            <a:ext cx="438912" cy="438912"/>
          </a:xfrm>
          <a:prstGeom prst="ellipse">
            <a:avLst/>
          </a:prstGeom>
          <a:solidFill>
            <a:srgbClr val="ED702A"/>
          </a:solidFill>
          <a:ln/>
        </p:spPr>
      </p:sp>
      <p:sp>
        <p:nvSpPr>
          <p:cNvPr id="9" name="Text 7"/>
          <p:cNvSpPr/>
          <p:nvPr/>
        </p:nvSpPr>
        <p:spPr>
          <a:xfrm>
            <a:off x="4379976" y="1508760"/>
            <a:ext cx="7132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093208" y="1508760"/>
            <a:ext cx="264261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spc="100" kern="0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PARTEZ !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8129016" y="1325880"/>
            <a:ext cx="3557016" cy="4937760"/>
          </a:xfrm>
          <a:prstGeom prst="roundRect">
            <a:avLst>
              <a:gd name="adj" fmla="val 2571"/>
            </a:avLst>
          </a:prstGeom>
          <a:solidFill>
            <a:srgbClr val="1D1D1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330184" y="1508760"/>
            <a:ext cx="438912" cy="438912"/>
          </a:xfrm>
          <a:prstGeom prst="ellipse">
            <a:avLst/>
          </a:prstGeom>
          <a:solidFill>
            <a:srgbClr val="F6A41E"/>
          </a:solidFill>
          <a:ln/>
        </p:spPr>
      </p:sp>
      <p:sp>
        <p:nvSpPr>
          <p:cNvPr id="13" name="Text 11"/>
          <p:cNvSpPr/>
          <p:nvPr/>
        </p:nvSpPr>
        <p:spPr>
          <a:xfrm>
            <a:off x="8193024" y="1508760"/>
            <a:ext cx="7132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8906256" y="1508760"/>
            <a:ext cx="264261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spc="100" kern="0" dirty="0">
                <a:solidFill>
                  <a:srgbClr val="F6A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 !</a:t>
            </a:r>
            <a:endParaRPr lang="en-US" sz="2000" dirty="0"/>
          </a:p>
        </p:txBody>
      </p:sp>
      <p:pic>
        <p:nvPicPr>
          <p:cNvPr id="15" name="Image 0" descr="char_ban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2743200"/>
            <a:ext cx="2926080" cy="2057400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777240" y="2148840"/>
            <a:ext cx="3017520" cy="548640"/>
          </a:xfrm>
          <a:prstGeom prst="roundRect">
            <a:avLst>
              <a:gd name="adj" fmla="val 23333"/>
            </a:avLst>
          </a:prstGeom>
          <a:solidFill>
            <a:srgbClr val="FFFFFF"/>
          </a:solidFill>
          <a:ln/>
        </p:spPr>
      </p:sp>
      <p:sp>
        <p:nvSpPr>
          <p:cNvPr id="17" name="Shape 14"/>
          <p:cNvSpPr/>
          <p:nvPr/>
        </p:nvSpPr>
        <p:spPr>
          <a:xfrm rot="10800000">
            <a:off x="1783080" y="2670048"/>
            <a:ext cx="347472" cy="246888"/>
          </a:xfrm>
          <a:prstGeom prst="triangle">
            <a:avLst/>
          </a:prstGeom>
          <a:solidFill>
            <a:srgbClr val="FFFFFF"/>
          </a:solidFill>
          <a:ln/>
        </p:spPr>
      </p:sp>
      <p:sp>
        <p:nvSpPr>
          <p:cNvPr id="18" name="Text 15"/>
          <p:cNvSpPr/>
          <p:nvPr/>
        </p:nvSpPr>
        <p:spPr>
          <a:xfrm>
            <a:off x="914400" y="214884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Notre campement, depuis 2025.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777240" y="5303520"/>
            <a:ext cx="300837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BFBF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Skatepark Van Horne · ~10 personnes · une communauté d’entraide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 rot="-180000">
            <a:off x="5138928" y="2240280"/>
            <a:ext cx="1920240" cy="2286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1" name="Text 18"/>
          <p:cNvSpPr/>
          <p:nvPr/>
        </p:nvSpPr>
        <p:spPr>
          <a:xfrm rot="-180000">
            <a:off x="5138928" y="2240280"/>
            <a:ext cx="19202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2000" b="1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AVIS
</a:t>
            </a:r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Tout retirer avant le
</a:t>
            </a:r>
            <a:pPr algn="ctr"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 MAI, 7 h 30
</a:t>
            </a:r>
            <a:pPr algn="ctr" indent="0" marL="0">
              <a:lnSpc>
                <a:spcPct val="115000"/>
              </a:lnSpc>
              <a:buNone/>
            </a:pPr>
            <a:r>
              <a:rPr lang="en-US" sz="1100" i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 sans exception »</a:t>
            </a:r>
            <a:endParaRPr lang="en-US" sz="2000" dirty="0"/>
          </a:p>
        </p:txBody>
      </p:sp>
      <p:pic>
        <p:nvPicPr>
          <p:cNvPr id="22" name="Image 1" descr="icons/alert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3448" y="2103120"/>
            <a:ext cx="548640" cy="548640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4590288" y="5303520"/>
            <a:ext cx="300837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BFBF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mai 2026 : la Ville affiche l’avis. Mais les refuges sont pleins…</a:t>
            </a:r>
            <a:endParaRPr lang="en-US" sz="1200" dirty="0"/>
          </a:p>
        </p:txBody>
      </p:sp>
      <p:pic>
        <p:nvPicPr>
          <p:cNvPr id="24" name="Image 2" descr="icons/gavel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7464" y="2194560"/>
            <a:ext cx="960120" cy="960120"/>
          </a:xfrm>
          <a:prstGeom prst="rect">
            <a:avLst/>
          </a:prstGeom>
        </p:spPr>
      </p:pic>
      <p:sp>
        <p:nvSpPr>
          <p:cNvPr id="25" name="Shape 20"/>
          <p:cNvSpPr/>
          <p:nvPr/>
        </p:nvSpPr>
        <p:spPr>
          <a:xfrm rot="-300000">
            <a:off x="8540496" y="3474720"/>
            <a:ext cx="2743200" cy="914400"/>
          </a:xfrm>
          <a:prstGeom prst="roundRect">
            <a:avLst>
              <a:gd name="adj" fmla="val 8000"/>
            </a:avLst>
          </a:prstGeom>
          <a:solidFill>
            <a:srgbClr val="1D1D1B"/>
          </a:solidFill>
          <a:ln w="44450">
            <a:solidFill>
              <a:srgbClr val="3FBBCF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 rot="-300000">
            <a:off x="8540496" y="347472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spc="200" kern="0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DÉMANTÈLEMENT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b="1" spc="200" kern="0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INTERDIT</a:t>
            </a:r>
            <a:endParaRPr lang="en-US" sz="1600" dirty="0"/>
          </a:p>
        </p:txBody>
      </p:sp>
      <p:sp>
        <p:nvSpPr>
          <p:cNvPr id="27" name="Text 22"/>
          <p:cNvSpPr/>
          <p:nvPr/>
        </p:nvSpPr>
        <p:spPr>
          <a:xfrm>
            <a:off x="8403336" y="5303520"/>
            <a:ext cx="300837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BFBF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juin 2026 : le campement reste, jusqu’au vrai procès.</a:t>
            </a:r>
            <a:endParaRPr lang="en-US" sz="1200" dirty="0"/>
          </a:p>
        </p:txBody>
      </p:sp>
      <p:sp>
        <p:nvSpPr>
          <p:cNvPr id="28" name="Text 23"/>
          <p:cNvSpPr/>
          <p:nvPr/>
        </p:nvSpPr>
        <p:spPr>
          <a:xfrm>
            <a:off x="502920" y="6492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QCCS 2069</a:t>
            </a:r>
            <a:endParaRPr lang="en-US" sz="900" dirty="0"/>
          </a:p>
        </p:txBody>
      </p:sp>
      <p:sp>
        <p:nvSpPr>
          <p:cNvPr id="29" name="Text 24"/>
          <p:cNvSpPr/>
          <p:nvPr/>
        </p:nvSpPr>
        <p:spPr>
          <a:xfrm>
            <a:off x="8778240" y="64922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u="sng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canlii.ca/t/klfx0</a:t>
            </a:r>
            <a:endParaRPr lang="en-US" sz="900" dirty="0"/>
          </a:p>
        </p:txBody>
      </p:sp>
      <p:sp>
        <p:nvSpPr>
          <p:cNvPr id="30" name="Text 25"/>
          <p:cNvSpPr/>
          <p:nvPr/>
        </p:nvSpPr>
        <p:spPr>
          <a:xfrm>
            <a:off x="11384280" y="649224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1183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 EST </a:t>
            </a:r>
            <a:pPr algn="l" indent="0" marL="0">
              <a:buNone/>
            </a:pPr>
            <a:r>
              <a:rPr lang="en-US" sz="3200" b="1" spc="100" kern="0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 ?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02920" y="1325880"/>
            <a:ext cx="3557016" cy="4937760"/>
          </a:xfrm>
          <a:prstGeom prst="roundRect">
            <a:avLst>
              <a:gd name="adj" fmla="val 2571"/>
            </a:avLst>
          </a:prstGeom>
          <a:solidFill>
            <a:srgbClr val="1D1D1B"/>
          </a:solidFill>
          <a:ln w="28575">
            <a:solidFill>
              <a:srgbClr val="3FBB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2960" y="1527048"/>
            <a:ext cx="2916936" cy="438912"/>
          </a:xfrm>
          <a:prstGeom prst="roundRect">
            <a:avLst>
              <a:gd name="adj" fmla="val 50000"/>
            </a:avLst>
          </a:prstGeom>
          <a:solidFill>
            <a:srgbClr val="3FBBCF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527048"/>
            <a:ext cx="29169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 RÉSIDENT·E·S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77240" y="2039112"/>
            <a:ext cx="30083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BFBF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~10 personnes sans logement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315968" y="1325880"/>
            <a:ext cx="3557016" cy="4937760"/>
          </a:xfrm>
          <a:prstGeom prst="roundRect">
            <a:avLst>
              <a:gd name="adj" fmla="val 2571"/>
            </a:avLst>
          </a:prstGeom>
          <a:solidFill>
            <a:srgbClr val="1D1D1B"/>
          </a:solidFill>
          <a:ln w="28575">
            <a:solidFill>
              <a:srgbClr val="ED702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636008" y="1527048"/>
            <a:ext cx="2916936" cy="438912"/>
          </a:xfrm>
          <a:prstGeom prst="roundRect">
            <a:avLst>
              <a:gd name="adj" fmla="val 50000"/>
            </a:avLst>
          </a:prstGeom>
          <a:solidFill>
            <a:srgbClr val="ED702A"/>
          </a:solidFill>
          <a:ln/>
        </p:spPr>
      </p:sp>
      <p:sp>
        <p:nvSpPr>
          <p:cNvPr id="9" name="Text 7"/>
          <p:cNvSpPr/>
          <p:nvPr/>
        </p:nvSpPr>
        <p:spPr>
          <a:xfrm>
            <a:off x="4636008" y="1527048"/>
            <a:ext cx="29169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CLINIQUE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90288" y="2039112"/>
            <a:ext cx="30083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BFBF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avocate des plus démunis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8129016" y="1325880"/>
            <a:ext cx="3557016" cy="4937760"/>
          </a:xfrm>
          <a:prstGeom prst="roundRect">
            <a:avLst>
              <a:gd name="adj" fmla="val 2571"/>
            </a:avLst>
          </a:prstGeom>
          <a:solidFill>
            <a:srgbClr val="1D1D1B"/>
          </a:solidFill>
          <a:ln w="28575">
            <a:solidFill>
              <a:srgbClr val="F6A41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449056" y="1527048"/>
            <a:ext cx="2916936" cy="438912"/>
          </a:xfrm>
          <a:prstGeom prst="roundRect">
            <a:avLst>
              <a:gd name="adj" fmla="val 50000"/>
            </a:avLst>
          </a:prstGeom>
          <a:solidFill>
            <a:srgbClr val="F6A41E"/>
          </a:solidFill>
          <a:ln/>
        </p:spPr>
      </p:sp>
      <p:sp>
        <p:nvSpPr>
          <p:cNvPr id="13" name="Text 11"/>
          <p:cNvSpPr/>
          <p:nvPr/>
        </p:nvSpPr>
        <p:spPr>
          <a:xfrm>
            <a:off x="8449056" y="1527048"/>
            <a:ext cx="29169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VILLE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403336" y="2039112"/>
            <a:ext cx="30083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BFBF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gardienne des espaces publics</a:t>
            </a:r>
            <a:endParaRPr lang="en-US" sz="1200" dirty="0"/>
          </a:p>
        </p:txBody>
      </p:sp>
      <p:pic>
        <p:nvPicPr>
          <p:cNvPr id="15" name="Image 0" descr="char_ki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8760" y="2468880"/>
            <a:ext cx="1536192" cy="2606040"/>
          </a:xfrm>
          <a:prstGeom prst="rect">
            <a:avLst/>
          </a:prstGeom>
        </p:spPr>
      </p:pic>
      <p:pic>
        <p:nvPicPr>
          <p:cNvPr id="16" name="Image 1" descr="char_woma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2468880"/>
            <a:ext cx="1216152" cy="2606040"/>
          </a:xfrm>
          <a:prstGeom prst="rect">
            <a:avLst/>
          </a:prstGeom>
        </p:spPr>
      </p:pic>
      <p:pic>
        <p:nvPicPr>
          <p:cNvPr id="17" name="Image 2" descr="char_ma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9176" y="2468880"/>
            <a:ext cx="987552" cy="2606040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777240" y="5394960"/>
            <a:ext cx="3008376" cy="685800"/>
          </a:xfrm>
          <a:prstGeom prst="roundRect">
            <a:avLst>
              <a:gd name="adj" fmla="val 18667"/>
            </a:avLst>
          </a:prstGeom>
          <a:solidFill>
            <a:srgbClr val="FFFFFF"/>
          </a:solidFill>
          <a:ln/>
        </p:spPr>
      </p:sp>
      <p:sp>
        <p:nvSpPr>
          <p:cNvPr id="19" name="Shape 14"/>
          <p:cNvSpPr/>
          <p:nvPr/>
        </p:nvSpPr>
        <p:spPr>
          <a:xfrm>
            <a:off x="2107692" y="5175504"/>
            <a:ext cx="347472" cy="246888"/>
          </a:xfrm>
          <a:prstGeom prst="triangle">
            <a:avLst/>
          </a:prstGeom>
          <a:solidFill>
            <a:srgbClr val="FFFFFF"/>
          </a:solidFill>
          <a:ln/>
        </p:spPr>
      </p:sp>
      <p:sp>
        <p:nvSpPr>
          <p:cNvPr id="20" name="Text 15"/>
          <p:cNvSpPr/>
          <p:nvPr/>
        </p:nvSpPr>
        <p:spPr>
          <a:xfrm>
            <a:off x="914400" y="5394960"/>
            <a:ext cx="273405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200" b="1" i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 Ici, on veille les uns sur les autres. »</a:t>
            </a:r>
            <a:endParaRPr lang="en-US" sz="1200" dirty="0"/>
          </a:p>
        </p:txBody>
      </p:sp>
      <p:sp>
        <p:nvSpPr>
          <p:cNvPr id="21" name="Shape 16"/>
          <p:cNvSpPr/>
          <p:nvPr/>
        </p:nvSpPr>
        <p:spPr>
          <a:xfrm>
            <a:off x="4590288" y="5394960"/>
            <a:ext cx="3008376" cy="685800"/>
          </a:xfrm>
          <a:prstGeom prst="roundRect">
            <a:avLst>
              <a:gd name="adj" fmla="val 18667"/>
            </a:avLst>
          </a:prstGeom>
          <a:solidFill>
            <a:srgbClr val="FFFFFF"/>
          </a:solidFill>
          <a:ln/>
        </p:spPr>
      </p:sp>
      <p:sp>
        <p:nvSpPr>
          <p:cNvPr id="22" name="Shape 17"/>
          <p:cNvSpPr/>
          <p:nvPr/>
        </p:nvSpPr>
        <p:spPr>
          <a:xfrm>
            <a:off x="5920740" y="5175504"/>
            <a:ext cx="347472" cy="246888"/>
          </a:xfrm>
          <a:prstGeom prst="triangle">
            <a:avLst/>
          </a:prstGeom>
          <a:solidFill>
            <a:srgbClr val="FFFFFF"/>
          </a:solidFill>
          <a:ln/>
        </p:spPr>
      </p:sp>
      <p:sp>
        <p:nvSpPr>
          <p:cNvPr id="23" name="Text 18"/>
          <p:cNvSpPr/>
          <p:nvPr/>
        </p:nvSpPr>
        <p:spPr>
          <a:xfrm>
            <a:off x="4727448" y="5394960"/>
            <a:ext cx="273405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200" b="1" i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 Protégez leurs droits, M. le juge ! »</a:t>
            </a:r>
            <a:endParaRPr lang="en-US" sz="1200" dirty="0"/>
          </a:p>
        </p:txBody>
      </p:sp>
      <p:sp>
        <p:nvSpPr>
          <p:cNvPr id="24" name="Shape 19"/>
          <p:cNvSpPr/>
          <p:nvPr/>
        </p:nvSpPr>
        <p:spPr>
          <a:xfrm>
            <a:off x="8403336" y="5394960"/>
            <a:ext cx="3008376" cy="685800"/>
          </a:xfrm>
          <a:prstGeom prst="roundRect">
            <a:avLst>
              <a:gd name="adj" fmla="val 18667"/>
            </a:avLst>
          </a:prstGeom>
          <a:solidFill>
            <a:srgbClr val="FFFFFF"/>
          </a:solidFill>
          <a:ln/>
        </p:spPr>
      </p:sp>
      <p:sp>
        <p:nvSpPr>
          <p:cNvPr id="25" name="Shape 20"/>
          <p:cNvSpPr/>
          <p:nvPr/>
        </p:nvSpPr>
        <p:spPr>
          <a:xfrm>
            <a:off x="9733788" y="5175504"/>
            <a:ext cx="347472" cy="246888"/>
          </a:xfrm>
          <a:prstGeom prst="triangle">
            <a:avLst/>
          </a:prstGeom>
          <a:solidFill>
            <a:srgbClr val="FFFFFF"/>
          </a:solidFill>
          <a:ln/>
        </p:spPr>
      </p:sp>
      <p:sp>
        <p:nvSpPr>
          <p:cNvPr id="26" name="Text 21"/>
          <p:cNvSpPr/>
          <p:nvPr/>
        </p:nvSpPr>
        <p:spPr>
          <a:xfrm>
            <a:off x="8540496" y="5394960"/>
            <a:ext cx="273405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200" b="1" i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 Le parc doit servir à tout le monde. »</a:t>
            </a:r>
            <a:endParaRPr lang="en-US" sz="1200" dirty="0"/>
          </a:p>
        </p:txBody>
      </p:sp>
      <p:sp>
        <p:nvSpPr>
          <p:cNvPr id="27" name="Text 22"/>
          <p:cNvSpPr/>
          <p:nvPr/>
        </p:nvSpPr>
        <p:spPr>
          <a:xfrm>
            <a:off x="502920" y="6492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QCCS 2069</a:t>
            </a:r>
            <a:endParaRPr lang="en-US" sz="900" dirty="0"/>
          </a:p>
        </p:txBody>
      </p:sp>
      <p:sp>
        <p:nvSpPr>
          <p:cNvPr id="28" name="Text 23"/>
          <p:cNvSpPr/>
          <p:nvPr/>
        </p:nvSpPr>
        <p:spPr>
          <a:xfrm>
            <a:off x="8778240" y="64922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u="sng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canlii.ca/t/klfx0</a:t>
            </a:r>
            <a:endParaRPr lang="en-US" sz="900" dirty="0"/>
          </a:p>
        </p:txBody>
      </p:sp>
      <p:sp>
        <p:nvSpPr>
          <p:cNvPr id="29" name="Text 24"/>
          <p:cNvSpPr/>
          <p:nvPr/>
        </p:nvSpPr>
        <p:spPr>
          <a:xfrm>
            <a:off x="11384280" y="649224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1183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CHEMIN </a:t>
            </a:r>
            <a:pPr algn="l" indent="0" marL="0">
              <a:buNone/>
            </a:pPr>
            <a:r>
              <a:rPr lang="en-US" sz="3200" b="1" spc="100" kern="0" dirty="0">
                <a:solidFill>
                  <a:srgbClr val="F6A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JUSQU'AU JUGEMENT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02920" y="1828800"/>
            <a:ext cx="1051560" cy="1051560"/>
          </a:xfrm>
          <a:prstGeom prst="ellipse">
            <a:avLst/>
          </a:prstGeom>
          <a:solidFill>
            <a:srgbClr val="3FBBCF"/>
          </a:solidFill>
          <a:ln/>
        </p:spPr>
      </p:sp>
      <p:pic>
        <p:nvPicPr>
          <p:cNvPr id="4" name="Image 0" descr="icons/tent_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8096" y="2093976"/>
            <a:ext cx="521208" cy="5212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01752" y="3108960"/>
            <a:ext cx="1453896" cy="384048"/>
          </a:xfrm>
          <a:prstGeom prst="roundRect">
            <a:avLst>
              <a:gd name="adj" fmla="val 50000"/>
            </a:avLst>
          </a:prstGeom>
          <a:solidFill>
            <a:srgbClr val="3FBBCF"/>
          </a:solidFill>
          <a:ln/>
        </p:spPr>
      </p:sp>
      <p:sp>
        <p:nvSpPr>
          <p:cNvPr id="6" name="Text 3"/>
          <p:cNvSpPr/>
          <p:nvPr/>
        </p:nvSpPr>
        <p:spPr>
          <a:xfrm>
            <a:off x="301752" y="3108960"/>
            <a:ext cx="1453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AUTOMNE 2025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118872" y="3611880"/>
            <a:ext cx="181965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campement</a:t>
            </a:r>
            <a:endParaRPr lang="en-US" sz="11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s’installe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1627632" y="2226564"/>
            <a:ext cx="828446" cy="256032"/>
          </a:xfrm>
          <a:prstGeom prst="rightArrow">
            <a:avLst/>
          </a:prstGeom>
          <a:solidFill>
            <a:srgbClr val="FFFFFF"/>
          </a:solidFill>
          <a:ln/>
        </p:spPr>
      </p:sp>
      <p:sp>
        <p:nvSpPr>
          <p:cNvPr id="9" name="Shape 6"/>
          <p:cNvSpPr/>
          <p:nvPr/>
        </p:nvSpPr>
        <p:spPr>
          <a:xfrm>
            <a:off x="2529230" y="1828800"/>
            <a:ext cx="1051560" cy="1051560"/>
          </a:xfrm>
          <a:prstGeom prst="ellipse">
            <a:avLst/>
          </a:prstGeom>
          <a:solidFill>
            <a:srgbClr val="F6A41E"/>
          </a:solidFill>
          <a:ln/>
        </p:spPr>
      </p:sp>
      <p:pic>
        <p:nvPicPr>
          <p:cNvPr id="10" name="Image 1" descr="icons/file_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406" y="2093976"/>
            <a:ext cx="521208" cy="521208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2328062" y="3108960"/>
            <a:ext cx="1453896" cy="384048"/>
          </a:xfrm>
          <a:prstGeom prst="roundRect">
            <a:avLst>
              <a:gd name="adj" fmla="val 50000"/>
            </a:avLst>
          </a:prstGeom>
          <a:solidFill>
            <a:srgbClr val="F6A41E"/>
          </a:solidFill>
          <a:ln/>
        </p:spPr>
      </p:sp>
      <p:sp>
        <p:nvSpPr>
          <p:cNvPr id="12" name="Text 8"/>
          <p:cNvSpPr/>
          <p:nvPr/>
        </p:nvSpPr>
        <p:spPr>
          <a:xfrm>
            <a:off x="2328062" y="3108960"/>
            <a:ext cx="1453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MAI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2145182" y="3611880"/>
            <a:ext cx="181965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Protocole :</a:t>
            </a:r>
            <a:endParaRPr lang="en-US" sz="11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déplacer =</a:t>
            </a:r>
            <a:endParaRPr lang="en-US" sz="11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dernier recours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3653942" y="2226564"/>
            <a:ext cx="828446" cy="256032"/>
          </a:xfrm>
          <a:prstGeom prst="rightArrow">
            <a:avLst/>
          </a:prstGeom>
          <a:solidFill>
            <a:srgbClr val="FFFFFF"/>
          </a:solidFill>
          <a:ln/>
        </p:spPr>
      </p:sp>
      <p:sp>
        <p:nvSpPr>
          <p:cNvPr id="15" name="Shape 11"/>
          <p:cNvSpPr/>
          <p:nvPr/>
        </p:nvSpPr>
        <p:spPr>
          <a:xfrm>
            <a:off x="4555541" y="1828800"/>
            <a:ext cx="1051560" cy="1051560"/>
          </a:xfrm>
          <a:prstGeom prst="ellipse">
            <a:avLst/>
          </a:prstGeom>
          <a:solidFill>
            <a:srgbClr val="ED702A"/>
          </a:solidFill>
          <a:ln/>
        </p:spPr>
      </p:sp>
      <p:pic>
        <p:nvPicPr>
          <p:cNvPr id="16" name="Image 2" descr="icons/alert_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0717" y="2093976"/>
            <a:ext cx="521208" cy="521208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4354373" y="3108960"/>
            <a:ext cx="1453896" cy="384048"/>
          </a:xfrm>
          <a:prstGeom prst="roundRect">
            <a:avLst>
              <a:gd name="adj" fmla="val 50000"/>
            </a:avLst>
          </a:prstGeom>
          <a:solidFill>
            <a:srgbClr val="ED702A"/>
          </a:solidFill>
          <a:ln/>
        </p:spPr>
      </p:sp>
      <p:sp>
        <p:nvSpPr>
          <p:cNvPr id="18" name="Text 13"/>
          <p:cNvSpPr/>
          <p:nvPr/>
        </p:nvSpPr>
        <p:spPr>
          <a:xfrm>
            <a:off x="4354373" y="3108960"/>
            <a:ext cx="1453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MAI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4171493" y="3611880"/>
            <a:ext cx="181965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Avis :</a:t>
            </a:r>
            <a:endParaRPr lang="en-US" sz="11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partir avant</a:t>
            </a:r>
            <a:endParaRPr lang="en-US" sz="11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21 mai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5680253" y="2226564"/>
            <a:ext cx="828446" cy="256032"/>
          </a:xfrm>
          <a:prstGeom prst="rightArrow">
            <a:avLst/>
          </a:prstGeom>
          <a:solidFill>
            <a:srgbClr val="FFFFFF"/>
          </a:solidFill>
          <a:ln/>
        </p:spPr>
      </p:sp>
      <p:sp>
        <p:nvSpPr>
          <p:cNvPr id="21" name="Shape 16"/>
          <p:cNvSpPr/>
          <p:nvPr/>
        </p:nvSpPr>
        <p:spPr>
          <a:xfrm>
            <a:off x="6581851" y="1828800"/>
            <a:ext cx="1051560" cy="1051560"/>
          </a:xfrm>
          <a:prstGeom prst="ellipse">
            <a:avLst/>
          </a:prstGeom>
          <a:solidFill>
            <a:srgbClr val="3FBBCF"/>
          </a:solidFill>
          <a:ln/>
        </p:spPr>
      </p:sp>
      <p:pic>
        <p:nvPicPr>
          <p:cNvPr id="22" name="Image 3" descr="icons/map_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7027" y="2093976"/>
            <a:ext cx="521208" cy="521208"/>
          </a:xfrm>
          <a:prstGeom prst="rect">
            <a:avLst/>
          </a:prstGeom>
        </p:spPr>
      </p:pic>
      <p:sp>
        <p:nvSpPr>
          <p:cNvPr id="23" name="Shape 17"/>
          <p:cNvSpPr/>
          <p:nvPr/>
        </p:nvSpPr>
        <p:spPr>
          <a:xfrm>
            <a:off x="6380683" y="3108960"/>
            <a:ext cx="1453896" cy="384048"/>
          </a:xfrm>
          <a:prstGeom prst="roundRect">
            <a:avLst>
              <a:gd name="adj" fmla="val 50000"/>
            </a:avLst>
          </a:prstGeom>
          <a:solidFill>
            <a:srgbClr val="3FBBCF"/>
          </a:solidFill>
          <a:ln/>
        </p:spPr>
      </p:sp>
      <p:sp>
        <p:nvSpPr>
          <p:cNvPr id="24" name="Text 18"/>
          <p:cNvSpPr/>
          <p:nvPr/>
        </p:nvSpPr>
        <p:spPr>
          <a:xfrm>
            <a:off x="6380683" y="3108960"/>
            <a:ext cx="1453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 MAI</a:t>
            </a:r>
            <a:endParaRPr lang="en-US" sz="1200" dirty="0"/>
          </a:p>
        </p:txBody>
      </p:sp>
      <p:sp>
        <p:nvSpPr>
          <p:cNvPr id="25" name="Text 19"/>
          <p:cNvSpPr/>
          <p:nvPr/>
        </p:nvSpPr>
        <p:spPr>
          <a:xfrm>
            <a:off x="6197803" y="3611880"/>
            <a:ext cx="181965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sites offerts,</a:t>
            </a:r>
            <a:endParaRPr lang="en-US" sz="11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jugés</a:t>
            </a:r>
            <a:endParaRPr lang="en-US" sz="11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inadéquats</a:t>
            </a:r>
            <a:endParaRPr lang="en-US" sz="1150" dirty="0"/>
          </a:p>
        </p:txBody>
      </p:sp>
      <p:sp>
        <p:nvSpPr>
          <p:cNvPr id="26" name="Shape 20"/>
          <p:cNvSpPr/>
          <p:nvPr/>
        </p:nvSpPr>
        <p:spPr>
          <a:xfrm>
            <a:off x="7706563" y="2226564"/>
            <a:ext cx="828446" cy="256032"/>
          </a:xfrm>
          <a:prstGeom prst="rightArrow">
            <a:avLst/>
          </a:prstGeom>
          <a:solidFill>
            <a:srgbClr val="FFFFFF"/>
          </a:solidFill>
          <a:ln/>
        </p:spPr>
      </p:sp>
      <p:sp>
        <p:nvSpPr>
          <p:cNvPr id="27" name="Shape 21"/>
          <p:cNvSpPr/>
          <p:nvPr/>
        </p:nvSpPr>
        <p:spPr>
          <a:xfrm>
            <a:off x="8608162" y="1828800"/>
            <a:ext cx="1051560" cy="1051560"/>
          </a:xfrm>
          <a:prstGeom prst="ellipse">
            <a:avLst/>
          </a:prstGeom>
          <a:solidFill>
            <a:srgbClr val="F6A41E"/>
          </a:solidFill>
          <a:ln/>
        </p:spPr>
      </p:sp>
      <p:pic>
        <p:nvPicPr>
          <p:cNvPr id="28" name="Image 4" descr="icons/balance_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3338" y="2093976"/>
            <a:ext cx="521208" cy="521208"/>
          </a:xfrm>
          <a:prstGeom prst="rect">
            <a:avLst/>
          </a:prstGeom>
        </p:spPr>
      </p:pic>
      <p:sp>
        <p:nvSpPr>
          <p:cNvPr id="29" name="Shape 22"/>
          <p:cNvSpPr/>
          <p:nvPr/>
        </p:nvSpPr>
        <p:spPr>
          <a:xfrm>
            <a:off x="8406994" y="3108960"/>
            <a:ext cx="1453896" cy="384048"/>
          </a:xfrm>
          <a:prstGeom prst="roundRect">
            <a:avLst>
              <a:gd name="adj" fmla="val 50000"/>
            </a:avLst>
          </a:prstGeom>
          <a:solidFill>
            <a:srgbClr val="F6A41E"/>
          </a:solidFill>
          <a:ln/>
        </p:spPr>
      </p:sp>
      <p:sp>
        <p:nvSpPr>
          <p:cNvPr id="30" name="Text 23"/>
          <p:cNvSpPr/>
          <p:nvPr/>
        </p:nvSpPr>
        <p:spPr>
          <a:xfrm>
            <a:off x="8406994" y="3108960"/>
            <a:ext cx="1453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 MAI</a:t>
            </a:r>
            <a:endParaRPr lang="en-US" sz="1200" dirty="0"/>
          </a:p>
        </p:txBody>
      </p:sp>
      <p:sp>
        <p:nvSpPr>
          <p:cNvPr id="31" name="Text 24"/>
          <p:cNvSpPr/>
          <p:nvPr/>
        </p:nvSpPr>
        <p:spPr>
          <a:xfrm>
            <a:off x="8224114" y="3611880"/>
            <a:ext cx="181965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Audience</a:t>
            </a:r>
            <a:endParaRPr lang="en-US" sz="115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d’une journée</a:t>
            </a:r>
            <a:endParaRPr lang="en-US" sz="1150" dirty="0"/>
          </a:p>
        </p:txBody>
      </p:sp>
      <p:sp>
        <p:nvSpPr>
          <p:cNvPr id="32" name="Shape 25"/>
          <p:cNvSpPr/>
          <p:nvPr/>
        </p:nvSpPr>
        <p:spPr>
          <a:xfrm>
            <a:off x="9732874" y="2226564"/>
            <a:ext cx="828446" cy="256032"/>
          </a:xfrm>
          <a:prstGeom prst="rightArrow">
            <a:avLst/>
          </a:prstGeom>
          <a:solidFill>
            <a:srgbClr val="FFFFFF"/>
          </a:solidFill>
          <a:ln/>
        </p:spPr>
      </p:sp>
      <p:sp>
        <p:nvSpPr>
          <p:cNvPr id="33" name="Shape 26"/>
          <p:cNvSpPr/>
          <p:nvPr/>
        </p:nvSpPr>
        <p:spPr>
          <a:xfrm>
            <a:off x="10634472" y="1828800"/>
            <a:ext cx="1051560" cy="1051560"/>
          </a:xfrm>
          <a:prstGeom prst="ellipse">
            <a:avLst/>
          </a:prstGeom>
          <a:solidFill>
            <a:srgbClr val="ED702A"/>
          </a:solidFill>
          <a:ln/>
        </p:spPr>
      </p:sp>
      <p:pic>
        <p:nvPicPr>
          <p:cNvPr id="34" name="Image 5" descr="icons/gavel_k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648" y="2093976"/>
            <a:ext cx="521208" cy="521208"/>
          </a:xfrm>
          <a:prstGeom prst="rect">
            <a:avLst/>
          </a:prstGeom>
        </p:spPr>
      </p:pic>
      <p:sp>
        <p:nvSpPr>
          <p:cNvPr id="35" name="Shape 27"/>
          <p:cNvSpPr/>
          <p:nvPr/>
        </p:nvSpPr>
        <p:spPr>
          <a:xfrm>
            <a:off x="10433304" y="3108960"/>
            <a:ext cx="1453896" cy="384048"/>
          </a:xfrm>
          <a:prstGeom prst="roundRect">
            <a:avLst>
              <a:gd name="adj" fmla="val 50000"/>
            </a:avLst>
          </a:prstGeom>
          <a:solidFill>
            <a:srgbClr val="ED702A"/>
          </a:solidFill>
          <a:ln/>
        </p:spPr>
      </p:sp>
      <p:sp>
        <p:nvSpPr>
          <p:cNvPr id="36" name="Text 28"/>
          <p:cNvSpPr/>
          <p:nvPr/>
        </p:nvSpPr>
        <p:spPr>
          <a:xfrm>
            <a:off x="10433304" y="3108960"/>
            <a:ext cx="14538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JUIN</a:t>
            </a:r>
            <a:endParaRPr lang="en-US" sz="1200" dirty="0"/>
          </a:p>
        </p:txBody>
      </p:sp>
      <p:sp>
        <p:nvSpPr>
          <p:cNvPr id="37" name="Text 29"/>
          <p:cNvSpPr/>
          <p:nvPr/>
        </p:nvSpPr>
        <p:spPr>
          <a:xfrm>
            <a:off x="10250424" y="3611880"/>
            <a:ext cx="181965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JUGEMENT</a:t>
            </a:r>
            <a:endParaRPr lang="en-US" sz="1150" dirty="0"/>
          </a:p>
        </p:txBody>
      </p:sp>
      <p:pic>
        <p:nvPicPr>
          <p:cNvPr id="38" name="Image 6" descr="char_ban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520" y="4681728"/>
            <a:ext cx="2468880" cy="1737360"/>
          </a:xfrm>
          <a:prstGeom prst="rect">
            <a:avLst/>
          </a:prstGeom>
        </p:spPr>
      </p:pic>
      <p:sp>
        <p:nvSpPr>
          <p:cNvPr id="39" name="Shape 30"/>
          <p:cNvSpPr/>
          <p:nvPr/>
        </p:nvSpPr>
        <p:spPr>
          <a:xfrm>
            <a:off x="3611880" y="4800600"/>
            <a:ext cx="4572000" cy="100584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/>
        </p:spPr>
      </p:sp>
      <p:sp>
        <p:nvSpPr>
          <p:cNvPr id="40" name="Text 31"/>
          <p:cNvSpPr/>
          <p:nvPr/>
        </p:nvSpPr>
        <p:spPr>
          <a:xfrm>
            <a:off x="3749040" y="4800600"/>
            <a:ext cx="4297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b="1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 jours</a:t>
            </a:r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entre l’avis d’expulsion</a:t>
            </a:r>
            <a:endParaRPr lang="en-US" sz="14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 le jugement qui nous protège !</a:t>
            </a:r>
            <a:endParaRPr lang="en-US" sz="1400" dirty="0"/>
          </a:p>
        </p:txBody>
      </p:sp>
      <p:sp>
        <p:nvSpPr>
          <p:cNvPr id="41" name="Shape 32"/>
          <p:cNvSpPr/>
          <p:nvPr/>
        </p:nvSpPr>
        <p:spPr>
          <a:xfrm rot="16200000">
            <a:off x="3364992" y="5120640"/>
            <a:ext cx="365760" cy="347472"/>
          </a:xfrm>
          <a:prstGeom prst="triangle">
            <a:avLst/>
          </a:prstGeom>
          <a:solidFill>
            <a:srgbClr val="FFFFFF"/>
          </a:solidFill>
          <a:ln/>
        </p:spPr>
      </p:sp>
      <p:sp>
        <p:nvSpPr>
          <p:cNvPr id="42" name="Shape 33"/>
          <p:cNvSpPr/>
          <p:nvPr/>
        </p:nvSpPr>
        <p:spPr>
          <a:xfrm rot="-300000">
            <a:off x="8869680" y="4709160"/>
            <a:ext cx="2834640" cy="1051560"/>
          </a:xfrm>
          <a:prstGeom prst="roundRect">
            <a:avLst>
              <a:gd name="adj" fmla="val 6957"/>
            </a:avLst>
          </a:prstGeom>
          <a:solidFill>
            <a:srgbClr val="1D1D1B"/>
          </a:solidFill>
          <a:ln w="44450">
            <a:solidFill>
              <a:srgbClr val="3FBBCF"/>
            </a:solidFill>
            <a:prstDash val="solid"/>
          </a:ln>
        </p:spPr>
      </p:sp>
      <p:sp>
        <p:nvSpPr>
          <p:cNvPr id="43" name="Text 34"/>
          <p:cNvSpPr/>
          <p:nvPr/>
        </p:nvSpPr>
        <p:spPr>
          <a:xfrm rot="-300000">
            <a:off x="8869680" y="4709160"/>
            <a:ext cx="2834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spc="200" kern="0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ORDONNANCE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spc="200" kern="0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ACCORDÉE</a:t>
            </a:r>
            <a:endParaRPr lang="en-US" sz="1700" dirty="0"/>
          </a:p>
        </p:txBody>
      </p:sp>
      <p:sp>
        <p:nvSpPr>
          <p:cNvPr id="44" name="Text 35"/>
          <p:cNvSpPr/>
          <p:nvPr/>
        </p:nvSpPr>
        <p:spPr>
          <a:xfrm>
            <a:off x="502920" y="6492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QCCS 2069</a:t>
            </a:r>
            <a:endParaRPr lang="en-US" sz="900" dirty="0"/>
          </a:p>
        </p:txBody>
      </p:sp>
      <p:sp>
        <p:nvSpPr>
          <p:cNvPr id="45" name="Text 36"/>
          <p:cNvSpPr/>
          <p:nvPr/>
        </p:nvSpPr>
        <p:spPr>
          <a:xfrm>
            <a:off x="8778240" y="64922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u="sng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8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canlii.ca/t/klfx0</a:t>
            </a:r>
            <a:endParaRPr lang="en-US" sz="900" dirty="0"/>
          </a:p>
        </p:txBody>
      </p:sp>
      <p:sp>
        <p:nvSpPr>
          <p:cNvPr id="46" name="Text 37"/>
          <p:cNvSpPr/>
          <p:nvPr/>
        </p:nvSpPr>
        <p:spPr>
          <a:xfrm>
            <a:off x="11384280" y="649224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1183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L’ORDONNANCE DE SAUVEGARDE = </a:t>
            </a:r>
            <a:pPr algn="l" indent="0" marL="0">
              <a:buNone/>
            </a:pPr>
            <a:r>
              <a:rPr lang="en-US" sz="2800" b="1" spc="100" kern="0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BOUTON PAUSE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2377440" y="1828800"/>
            <a:ext cx="2651760" cy="2651760"/>
          </a:xfrm>
          <a:prstGeom prst="ellipse">
            <a:avLst/>
          </a:prstGeom>
          <a:solidFill>
            <a:srgbClr val="1D1D1B"/>
          </a:solidFill>
          <a:ln w="76200">
            <a:solidFill>
              <a:srgbClr val="3FBB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218688" y="2560320"/>
            <a:ext cx="347472" cy="1188720"/>
          </a:xfrm>
          <a:prstGeom prst="roundRect">
            <a:avLst>
              <a:gd name="adj" fmla="val 21053"/>
            </a:avLst>
          </a:prstGeom>
          <a:solidFill>
            <a:srgbClr val="ED702A"/>
          </a:solidFill>
          <a:ln/>
        </p:spPr>
      </p:sp>
      <p:sp>
        <p:nvSpPr>
          <p:cNvPr id="5" name="Shape 3"/>
          <p:cNvSpPr/>
          <p:nvPr/>
        </p:nvSpPr>
        <p:spPr>
          <a:xfrm>
            <a:off x="3840480" y="2560320"/>
            <a:ext cx="347472" cy="1188720"/>
          </a:xfrm>
          <a:prstGeom prst="roundRect">
            <a:avLst>
              <a:gd name="adj" fmla="val 21053"/>
            </a:avLst>
          </a:prstGeom>
          <a:solidFill>
            <a:srgbClr val="ED702A"/>
          </a:solidFill>
          <a:ln/>
        </p:spPr>
      </p:sp>
      <p:sp>
        <p:nvSpPr>
          <p:cNvPr id="6" name="Text 4"/>
          <p:cNvSpPr/>
          <p:nvPr/>
        </p:nvSpPr>
        <p:spPr>
          <a:xfrm>
            <a:off x="1645920" y="461772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GÈLE TOUT.</a:t>
            </a:r>
            <a:endParaRPr lang="en-US" sz="2200" dirty="0"/>
          </a:p>
        </p:txBody>
      </p:sp>
      <p:pic>
        <p:nvPicPr>
          <p:cNvPr id="7" name="Image 0" descr="char_m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4206240"/>
            <a:ext cx="841248" cy="224028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783080" y="5029200"/>
            <a:ext cx="4206240" cy="9144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1920240" y="5029200"/>
            <a:ext cx="3931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 de démantèlement avant le vrai procès !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 rot="16200000">
            <a:off x="1554480" y="5303520"/>
            <a:ext cx="347472" cy="329184"/>
          </a:xfrm>
          <a:prstGeom prst="triangle">
            <a:avLst/>
          </a:prstGeom>
          <a:solidFill>
            <a:srgbClr val="FFFFFF"/>
          </a:solidFill>
          <a:ln/>
        </p:spPr>
      </p:sp>
      <p:sp>
        <p:nvSpPr>
          <p:cNvPr id="11" name="Shape 8"/>
          <p:cNvSpPr/>
          <p:nvPr/>
        </p:nvSpPr>
        <p:spPr>
          <a:xfrm>
            <a:off x="6035040" y="1417320"/>
            <a:ext cx="5650992" cy="1417320"/>
          </a:xfrm>
          <a:prstGeom prst="roundRect">
            <a:avLst>
              <a:gd name="adj" fmla="val 6452"/>
            </a:avLst>
          </a:prstGeom>
          <a:solidFill>
            <a:srgbClr val="1D1D1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309360" y="1709928"/>
            <a:ext cx="822960" cy="822960"/>
          </a:xfrm>
          <a:prstGeom prst="ellipse">
            <a:avLst/>
          </a:prstGeom>
          <a:solidFill>
            <a:srgbClr val="3FBBCF"/>
          </a:solidFill>
          <a:ln/>
        </p:spPr>
      </p:sp>
      <p:pic>
        <p:nvPicPr>
          <p:cNvPr id="13" name="Image 1" descr="icons/pause_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100" y="1915668"/>
            <a:ext cx="411480" cy="41148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360920" y="1600200"/>
            <a:ext cx="4160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spc="50" kern="0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PROTÉGER MAINTENANT</a:t>
            </a:r>
            <a:endParaRPr lang="en-US" sz="1650" dirty="0"/>
          </a:p>
        </p:txBody>
      </p:sp>
      <p:sp>
        <p:nvSpPr>
          <p:cNvPr id="15" name="Text 11"/>
          <p:cNvSpPr/>
          <p:nvPr/>
        </p:nvSpPr>
        <p:spPr>
          <a:xfrm>
            <a:off x="7360920" y="2020824"/>
            <a:ext cx="4160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Éviter un geste irréversible avant le procès.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6035040" y="3063240"/>
            <a:ext cx="5650992" cy="1417320"/>
          </a:xfrm>
          <a:prstGeom prst="roundRect">
            <a:avLst>
              <a:gd name="adj" fmla="val 6452"/>
            </a:avLst>
          </a:prstGeom>
          <a:solidFill>
            <a:srgbClr val="1D1D1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6309360" y="3355848"/>
            <a:ext cx="822960" cy="822960"/>
          </a:xfrm>
          <a:prstGeom prst="ellipse">
            <a:avLst/>
          </a:prstGeom>
          <a:solidFill>
            <a:srgbClr val="ED702A"/>
          </a:solidFill>
          <a:ln/>
        </p:spPr>
      </p:sp>
      <p:pic>
        <p:nvPicPr>
          <p:cNvPr id="18" name="Image 2" descr="icons/balance_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100" y="3561588"/>
            <a:ext cx="411480" cy="41148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7360920" y="3246120"/>
            <a:ext cx="4160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spc="50" kern="0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SANS JUGER LE FOND</a:t>
            </a:r>
            <a:endParaRPr lang="en-US" sz="1650" dirty="0"/>
          </a:p>
        </p:txBody>
      </p:sp>
      <p:sp>
        <p:nvSpPr>
          <p:cNvPr id="20" name="Text 15"/>
          <p:cNvSpPr/>
          <p:nvPr/>
        </p:nvSpPr>
        <p:spPr>
          <a:xfrm>
            <a:off x="7360920" y="3666744"/>
            <a:ext cx="4160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 a raison ? On le décidera au procès, preuves à l’appui.</a:t>
            </a:r>
            <a:endParaRPr lang="en-US" sz="1250" dirty="0"/>
          </a:p>
        </p:txBody>
      </p:sp>
      <p:sp>
        <p:nvSpPr>
          <p:cNvPr id="21" name="Shape 16"/>
          <p:cNvSpPr/>
          <p:nvPr/>
        </p:nvSpPr>
        <p:spPr>
          <a:xfrm>
            <a:off x="6035040" y="4709160"/>
            <a:ext cx="5650992" cy="1417320"/>
          </a:xfrm>
          <a:prstGeom prst="roundRect">
            <a:avLst>
              <a:gd name="adj" fmla="val 6452"/>
            </a:avLst>
          </a:prstGeom>
          <a:solidFill>
            <a:srgbClr val="1D1D1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6309360" y="5001768"/>
            <a:ext cx="822960" cy="822960"/>
          </a:xfrm>
          <a:prstGeom prst="ellipse">
            <a:avLst/>
          </a:prstGeom>
          <a:solidFill>
            <a:srgbClr val="F6A41E"/>
          </a:solidFill>
          <a:ln/>
        </p:spPr>
      </p:sp>
      <p:pic>
        <p:nvPicPr>
          <p:cNvPr id="23" name="Image 3" descr="icons/clock_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5100" y="5207508"/>
            <a:ext cx="411480" cy="41148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360920" y="4892040"/>
            <a:ext cx="4160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spc="50" kern="0" dirty="0">
                <a:solidFill>
                  <a:srgbClr val="F6A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TEMPORAIRE</a:t>
            </a:r>
            <a:endParaRPr lang="en-US" sz="1650" dirty="0"/>
          </a:p>
        </p:txBody>
      </p:sp>
      <p:sp>
        <p:nvSpPr>
          <p:cNvPr id="25" name="Text 19"/>
          <p:cNvSpPr/>
          <p:nvPr/>
        </p:nvSpPr>
        <p:spPr>
          <a:xfrm>
            <a:off x="7360920" y="5312664"/>
            <a:ext cx="4160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Valable jusqu’au jugement final — ou si la situation change.</a:t>
            </a:r>
            <a:endParaRPr lang="en-US" sz="1250" dirty="0"/>
          </a:p>
        </p:txBody>
      </p:sp>
      <p:sp>
        <p:nvSpPr>
          <p:cNvPr id="26" name="Text 20"/>
          <p:cNvSpPr/>
          <p:nvPr/>
        </p:nvSpPr>
        <p:spPr>
          <a:xfrm>
            <a:off x="502920" y="6492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QCCS 2069</a:t>
            </a:r>
            <a:endParaRPr lang="en-US" sz="900" dirty="0"/>
          </a:p>
        </p:txBody>
      </p:sp>
      <p:sp>
        <p:nvSpPr>
          <p:cNvPr id="27" name="Text 21"/>
          <p:cNvSpPr/>
          <p:nvPr/>
        </p:nvSpPr>
        <p:spPr>
          <a:xfrm>
            <a:off x="8778240" y="64922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u="sng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canlii.ca/t/klfx0</a:t>
            </a:r>
            <a:endParaRPr lang="en-US" sz="900" dirty="0"/>
          </a:p>
        </p:txBody>
      </p:sp>
      <p:sp>
        <p:nvSpPr>
          <p:cNvPr id="28" name="Text 22"/>
          <p:cNvSpPr/>
          <p:nvPr/>
        </p:nvSpPr>
        <p:spPr>
          <a:xfrm>
            <a:off x="11384280" y="649224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1183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</a:t>
            </a:r>
            <a:pPr algn="l" indent="0" marL="0">
              <a:buNone/>
            </a:pPr>
            <a:r>
              <a:rPr lang="en-US" sz="3200" b="1" spc="100" kern="0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FACE-À-FACE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02920" y="1325880"/>
            <a:ext cx="5349240" cy="4937760"/>
          </a:xfrm>
          <a:prstGeom prst="roundRect">
            <a:avLst>
              <a:gd name="adj" fmla="val 1852"/>
            </a:avLst>
          </a:prstGeom>
          <a:solidFill>
            <a:srgbClr val="1D1D1B"/>
          </a:solidFill>
          <a:ln w="31750">
            <a:solidFill>
              <a:srgbClr val="3FBBC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336792" y="1325880"/>
            <a:ext cx="5349240" cy="4937760"/>
          </a:xfrm>
          <a:prstGeom prst="roundRect">
            <a:avLst>
              <a:gd name="adj" fmla="val 1852"/>
            </a:avLst>
          </a:prstGeom>
          <a:solidFill>
            <a:srgbClr val="1D1D1B"/>
          </a:solidFill>
          <a:ln w="31750">
            <a:solidFill>
              <a:srgbClr val="ED702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508760"/>
            <a:ext cx="2377440" cy="438912"/>
          </a:xfrm>
          <a:prstGeom prst="roundRect">
            <a:avLst>
              <a:gd name="adj" fmla="val 50000"/>
            </a:avLst>
          </a:prstGeom>
          <a:solidFill>
            <a:srgbClr val="3FBBCF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508760"/>
            <a:ext cx="2377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CLINIQUE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9006840" y="1508760"/>
            <a:ext cx="2377440" cy="438912"/>
          </a:xfrm>
          <a:prstGeom prst="roundRect">
            <a:avLst>
              <a:gd name="adj" fmla="val 50000"/>
            </a:avLst>
          </a:prstGeom>
          <a:solidFill>
            <a:srgbClr val="ED702A"/>
          </a:solidFill>
          <a:ln/>
        </p:spPr>
      </p:sp>
      <p:sp>
        <p:nvSpPr>
          <p:cNvPr id="8" name="Text 6"/>
          <p:cNvSpPr/>
          <p:nvPr/>
        </p:nvSpPr>
        <p:spPr>
          <a:xfrm>
            <a:off x="9006840" y="1508760"/>
            <a:ext cx="2377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VILLE</a:t>
            </a:r>
            <a:endParaRPr lang="en-US" sz="1500" dirty="0"/>
          </a:p>
        </p:txBody>
      </p:sp>
      <p:pic>
        <p:nvPicPr>
          <p:cNvPr id="9" name="Image 0" descr="char_wom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148840"/>
            <a:ext cx="1463040" cy="3145536"/>
          </a:xfrm>
          <a:prstGeom prst="rect">
            <a:avLst/>
          </a:prstGeom>
        </p:spPr>
      </p:pic>
      <p:pic>
        <p:nvPicPr>
          <p:cNvPr id="10" name="Image 1" descr="char_ma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2148840"/>
            <a:ext cx="1188720" cy="3145536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2606040" y="2103120"/>
            <a:ext cx="3063240" cy="141732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/>
        </p:spPr>
      </p:sp>
      <p:sp>
        <p:nvSpPr>
          <p:cNvPr id="12" name="Shape 8"/>
          <p:cNvSpPr/>
          <p:nvPr/>
        </p:nvSpPr>
        <p:spPr>
          <a:xfrm rot="10800000">
            <a:off x="2834640" y="3493008"/>
            <a:ext cx="347472" cy="246888"/>
          </a:xfrm>
          <a:prstGeom prst="triangle">
            <a:avLst/>
          </a:prstGeom>
          <a:solidFill>
            <a:srgbClr val="FFFFFF"/>
          </a:solidFill>
          <a:ln/>
        </p:spPr>
      </p:sp>
      <p:sp>
        <p:nvSpPr>
          <p:cNvPr id="13" name="Text 9"/>
          <p:cNvSpPr/>
          <p:nvPr/>
        </p:nvSpPr>
        <p:spPr>
          <a:xfrm>
            <a:off x="2743200" y="2103120"/>
            <a:ext cx="27889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 expulser = les mettre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danger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: santé, sécurité, communauté brisée.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2606040" y="3977640"/>
            <a:ext cx="3063240" cy="1188720"/>
          </a:xfrm>
          <a:prstGeom prst="roundRect">
            <a:avLst>
              <a:gd name="adj" fmla="val 10769"/>
            </a:avLst>
          </a:prstGeom>
          <a:solidFill>
            <a:srgbClr val="FFFFFF"/>
          </a:solidFill>
          <a:ln/>
        </p:spPr>
      </p:sp>
      <p:sp>
        <p:nvSpPr>
          <p:cNvPr id="15" name="Shape 11"/>
          <p:cNvSpPr/>
          <p:nvPr/>
        </p:nvSpPr>
        <p:spPr>
          <a:xfrm rot="10800000">
            <a:off x="2834640" y="5138928"/>
            <a:ext cx="347472" cy="246888"/>
          </a:xfrm>
          <a:prstGeom prst="triangle">
            <a:avLst/>
          </a:prstGeom>
          <a:solidFill>
            <a:srgbClr val="FFFFFF"/>
          </a:solidFill>
          <a:ln/>
        </p:spPr>
      </p:sp>
      <p:sp>
        <p:nvSpPr>
          <p:cNvPr id="16" name="Text 12"/>
          <p:cNvSpPr/>
          <p:nvPr/>
        </p:nvSpPr>
        <p:spPr>
          <a:xfrm>
            <a:off x="2743200" y="3977640"/>
            <a:ext cx="2788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 il n’existe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aucune vraie solution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rechange !</a:t>
            </a:r>
            <a:endParaRPr lang="en-US" sz="1300" dirty="0"/>
          </a:p>
        </p:txBody>
      </p:sp>
      <p:sp>
        <p:nvSpPr>
          <p:cNvPr id="17" name="Shape 13"/>
          <p:cNvSpPr/>
          <p:nvPr/>
        </p:nvSpPr>
        <p:spPr>
          <a:xfrm>
            <a:off x="6629400" y="2103120"/>
            <a:ext cx="3291840" cy="141732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/>
        </p:spPr>
      </p:sp>
      <p:sp>
        <p:nvSpPr>
          <p:cNvPr id="18" name="Shape 14"/>
          <p:cNvSpPr/>
          <p:nvPr/>
        </p:nvSpPr>
        <p:spPr>
          <a:xfrm rot="10800000">
            <a:off x="9235440" y="3493008"/>
            <a:ext cx="347472" cy="246888"/>
          </a:xfrm>
          <a:prstGeom prst="triangle">
            <a:avLst/>
          </a:prstGeom>
          <a:solidFill>
            <a:srgbClr val="FFFFFF"/>
          </a:solidFill>
          <a:ln/>
        </p:spPr>
      </p:sp>
      <p:sp>
        <p:nvSpPr>
          <p:cNvPr id="19" name="Text 15"/>
          <p:cNvSpPr/>
          <p:nvPr/>
        </p:nvSpPr>
        <p:spPr>
          <a:xfrm>
            <a:off x="6766560" y="2103120"/>
            <a:ext cx="30175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parc doit rester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accessible à tous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Et on a offert des solutions !</a:t>
            </a:r>
            <a:endParaRPr lang="en-US" sz="1300" dirty="0"/>
          </a:p>
        </p:txBody>
      </p:sp>
      <p:sp>
        <p:nvSpPr>
          <p:cNvPr id="20" name="Shape 16"/>
          <p:cNvSpPr/>
          <p:nvPr/>
        </p:nvSpPr>
        <p:spPr>
          <a:xfrm>
            <a:off x="6629400" y="3977640"/>
            <a:ext cx="3291840" cy="1188720"/>
          </a:xfrm>
          <a:prstGeom prst="roundRect">
            <a:avLst>
              <a:gd name="adj" fmla="val 10769"/>
            </a:avLst>
          </a:prstGeom>
          <a:solidFill>
            <a:srgbClr val="FFFFFF"/>
          </a:solidFill>
          <a:ln/>
        </p:spPr>
      </p:sp>
      <p:sp>
        <p:nvSpPr>
          <p:cNvPr id="21" name="Shape 17"/>
          <p:cNvSpPr/>
          <p:nvPr/>
        </p:nvSpPr>
        <p:spPr>
          <a:xfrm rot="10800000">
            <a:off x="9235440" y="5138928"/>
            <a:ext cx="347472" cy="246888"/>
          </a:xfrm>
          <a:prstGeom prst="triangle">
            <a:avLst/>
          </a:prstGeom>
          <a:solidFill>
            <a:srgbClr val="FFFFFF"/>
          </a:solidFill>
          <a:ln/>
        </p:spPr>
      </p:sp>
      <p:sp>
        <p:nvSpPr>
          <p:cNvPr id="22" name="Text 18"/>
          <p:cNvSpPr/>
          <p:nvPr/>
        </p:nvSpPr>
        <p:spPr>
          <a:xfrm>
            <a:off x="6766560" y="3977640"/>
            <a:ext cx="3017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Déménager, c’est juste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inconvénient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822960" y="571500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7AC9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Art. 7 Charte canadienne · Art. 1 et 4 Charte québécoise</a:t>
            </a:r>
            <a:endParaRPr lang="en-US" sz="1050" dirty="0"/>
          </a:p>
        </p:txBody>
      </p:sp>
      <p:sp>
        <p:nvSpPr>
          <p:cNvPr id="24" name="Text 20"/>
          <p:cNvSpPr/>
          <p:nvPr/>
        </p:nvSpPr>
        <p:spPr>
          <a:xfrm>
            <a:off x="6629400" y="571500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i="1" dirty="0">
                <a:solidFill>
                  <a:srgbClr val="BFBF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Gestion des biens publics dans l’intérêt général</a:t>
            </a:r>
            <a:endParaRPr lang="en-US" sz="1050" dirty="0"/>
          </a:p>
        </p:txBody>
      </p:sp>
      <p:sp>
        <p:nvSpPr>
          <p:cNvPr id="25" name="Shape 21"/>
          <p:cNvSpPr/>
          <p:nvPr/>
        </p:nvSpPr>
        <p:spPr>
          <a:xfrm>
            <a:off x="5678424" y="3337560"/>
            <a:ext cx="841248" cy="841248"/>
          </a:xfrm>
          <a:prstGeom prst="ellipse">
            <a:avLst/>
          </a:prstGeom>
          <a:solidFill>
            <a:srgbClr val="F6A41E"/>
          </a:solidFill>
          <a:ln/>
        </p:spPr>
      </p:sp>
      <p:sp>
        <p:nvSpPr>
          <p:cNvPr id="26" name="Text 22"/>
          <p:cNvSpPr/>
          <p:nvPr/>
        </p:nvSpPr>
        <p:spPr>
          <a:xfrm>
            <a:off x="5541264" y="3337560"/>
            <a:ext cx="111556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</a:t>
            </a:r>
            <a:endParaRPr lang="en-US" sz="2400" dirty="0"/>
          </a:p>
        </p:txBody>
      </p:sp>
      <p:sp>
        <p:nvSpPr>
          <p:cNvPr id="27" name="Text 23"/>
          <p:cNvSpPr/>
          <p:nvPr/>
        </p:nvSpPr>
        <p:spPr>
          <a:xfrm>
            <a:off x="502920" y="6492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QCCS 2069</a:t>
            </a:r>
            <a:endParaRPr lang="en-US" sz="900" dirty="0"/>
          </a:p>
        </p:txBody>
      </p:sp>
      <p:sp>
        <p:nvSpPr>
          <p:cNvPr id="28" name="Text 24"/>
          <p:cNvSpPr/>
          <p:nvPr/>
        </p:nvSpPr>
        <p:spPr>
          <a:xfrm>
            <a:off x="8778240" y="64922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u="sng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canlii.ca/t/klfx0</a:t>
            </a:r>
            <a:endParaRPr lang="en-US" sz="900" dirty="0"/>
          </a:p>
        </p:txBody>
      </p:sp>
      <p:sp>
        <p:nvSpPr>
          <p:cNvPr id="29" name="Text 25"/>
          <p:cNvSpPr/>
          <p:nvPr/>
        </p:nvSpPr>
        <p:spPr>
          <a:xfrm>
            <a:off x="11384280" y="649224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1183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OPTIONS OFFERTES… </a:t>
            </a:r>
            <a:pPr algn="l" indent="0" marL="0">
              <a:buNone/>
            </a:pPr>
            <a:r>
              <a:rPr lang="en-US" sz="3000" b="1" spc="100" kern="0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MAIS ÇA COINCE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02920" y="1371600"/>
            <a:ext cx="5532120" cy="3931920"/>
          </a:xfrm>
          <a:prstGeom prst="roundRect">
            <a:avLst>
              <a:gd name="adj" fmla="val 2326"/>
            </a:avLst>
          </a:prstGeom>
          <a:solidFill>
            <a:srgbClr val="1D1D1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" y="1572768"/>
            <a:ext cx="3291840" cy="438912"/>
          </a:xfrm>
          <a:prstGeom prst="roundRect">
            <a:avLst>
              <a:gd name="adj" fmla="val 50000"/>
            </a:avLst>
          </a:prstGeom>
          <a:solidFill>
            <a:srgbClr val="3FBBCF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572768"/>
            <a:ext cx="3291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« PARC SANS NOM »</a:t>
            </a:r>
            <a:endParaRPr lang="en-US" sz="1400" dirty="0"/>
          </a:p>
        </p:txBody>
      </p:sp>
      <p:pic>
        <p:nvPicPr>
          <p:cNvPr id="6" name="Image 0" descr="icons/map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240" y="1572768"/>
            <a:ext cx="438912" cy="438912"/>
          </a:xfrm>
          <a:prstGeom prst="rect">
            <a:avLst/>
          </a:prstGeom>
        </p:spPr>
      </p:pic>
      <p:pic>
        <p:nvPicPr>
          <p:cNvPr id="7" name="Image 1" descr="icons/volume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2267712"/>
            <a:ext cx="384048" cy="38404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71600" y="2240280"/>
            <a:ext cx="4480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Bruit du viaduc : dormir y serait quasi impossible</a:t>
            </a:r>
            <a:endParaRPr lang="en-US" sz="1250" dirty="0"/>
          </a:p>
        </p:txBody>
      </p:sp>
      <p:pic>
        <p:nvPicPr>
          <p:cNvPr id="9" name="Image 2" descr="icons/tint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980944"/>
            <a:ext cx="384048" cy="38404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371600" y="2953512"/>
            <a:ext cx="4480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 eau, ni toilettes, ni éclairage</a:t>
            </a:r>
            <a:endParaRPr lang="en-US" sz="1250" dirty="0"/>
          </a:p>
        </p:txBody>
      </p:sp>
      <p:pic>
        <p:nvPicPr>
          <p:cNvPr id="11" name="Image 3" descr="icons/ban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3694176"/>
            <a:ext cx="384048" cy="38404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371600" y="3666744"/>
            <a:ext cx="4480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Clôturé, collé sur des maisons</a:t>
            </a:r>
            <a:endParaRPr lang="en-US" sz="1250" dirty="0"/>
          </a:p>
        </p:txBody>
      </p:sp>
      <p:sp>
        <p:nvSpPr>
          <p:cNvPr id="13" name="Shape 7"/>
          <p:cNvSpPr/>
          <p:nvPr/>
        </p:nvSpPr>
        <p:spPr>
          <a:xfrm rot="-300000">
            <a:off x="1463040" y="4434840"/>
            <a:ext cx="3566160" cy="658368"/>
          </a:xfrm>
          <a:prstGeom prst="roundRect">
            <a:avLst>
              <a:gd name="adj" fmla="val 11111"/>
            </a:avLst>
          </a:prstGeom>
          <a:solidFill>
            <a:srgbClr val="1D1D1B"/>
          </a:solidFill>
          <a:ln w="44450">
            <a:solidFill>
              <a:srgbClr val="ED702A"/>
            </a:solidFill>
            <a:prstDash val="solid"/>
          </a:ln>
        </p:spPr>
      </p:sp>
      <p:sp>
        <p:nvSpPr>
          <p:cNvPr id="14" name="Text 8"/>
          <p:cNvSpPr/>
          <p:nvPr/>
        </p:nvSpPr>
        <p:spPr>
          <a:xfrm rot="-300000">
            <a:off x="1463040" y="4434840"/>
            <a:ext cx="3566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200" kern="0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INADAPTÉ POUR DORMIR</a:t>
            </a:r>
            <a:endParaRPr lang="en-US" sz="1400" dirty="0"/>
          </a:p>
        </p:txBody>
      </p:sp>
      <p:sp>
        <p:nvSpPr>
          <p:cNvPr id="15" name="Shape 9"/>
          <p:cNvSpPr/>
          <p:nvPr/>
        </p:nvSpPr>
        <p:spPr>
          <a:xfrm>
            <a:off x="6153912" y="1371600"/>
            <a:ext cx="5532120" cy="3931920"/>
          </a:xfrm>
          <a:prstGeom prst="roundRect">
            <a:avLst>
              <a:gd name="adj" fmla="val 2326"/>
            </a:avLst>
          </a:prstGeom>
          <a:solidFill>
            <a:srgbClr val="1D1D1B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Shape 10"/>
          <p:cNvSpPr/>
          <p:nvPr/>
        </p:nvSpPr>
        <p:spPr>
          <a:xfrm>
            <a:off x="6428232" y="1572768"/>
            <a:ext cx="3017520" cy="438912"/>
          </a:xfrm>
          <a:prstGeom prst="roundRect">
            <a:avLst>
              <a:gd name="adj" fmla="val 50000"/>
            </a:avLst>
          </a:prstGeom>
          <a:solidFill>
            <a:srgbClr val="F6A41E"/>
          </a:solidFill>
          <a:ln/>
        </p:spPr>
      </p:sp>
      <p:sp>
        <p:nvSpPr>
          <p:cNvPr id="17" name="Text 11"/>
          <p:cNvSpPr/>
          <p:nvPr/>
        </p:nvSpPr>
        <p:spPr>
          <a:xfrm>
            <a:off x="6428232" y="1572768"/>
            <a:ext cx="3017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L’ENTREPÔT 77</a:t>
            </a:r>
            <a:endParaRPr lang="en-US" sz="1400" dirty="0"/>
          </a:p>
        </p:txBody>
      </p:sp>
      <p:pic>
        <p:nvPicPr>
          <p:cNvPr id="18" name="Image 4" descr="icons/snowflake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0232" y="1572768"/>
            <a:ext cx="438912" cy="438912"/>
          </a:xfrm>
          <a:prstGeom prst="rect">
            <a:avLst/>
          </a:prstGeom>
        </p:spPr>
      </p:pic>
      <p:pic>
        <p:nvPicPr>
          <p:cNvPr id="19" name="Image 5" descr="icons/clock_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3952" y="2267712"/>
            <a:ext cx="384048" cy="384048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7022592" y="2240280"/>
            <a:ext cx="4480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Offert temporairement seulement</a:t>
            </a:r>
            <a:endParaRPr lang="en-US" sz="1250" dirty="0"/>
          </a:p>
        </p:txBody>
      </p:sp>
      <p:pic>
        <p:nvPicPr>
          <p:cNvPr id="21" name="Image 6" descr="icons/snowflake_w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3952" y="2980944"/>
            <a:ext cx="384048" cy="384048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7022592" y="2953512"/>
            <a:ext cx="4480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hiver, ça devient… une patinoire !</a:t>
            </a:r>
            <a:endParaRPr lang="en-US" sz="1250" dirty="0"/>
          </a:p>
        </p:txBody>
      </p:sp>
      <p:pic>
        <p:nvPicPr>
          <p:cNvPr id="23" name="Image 7" descr="icons/alert_w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3952" y="3694176"/>
            <a:ext cx="384048" cy="384048"/>
          </a:xfrm>
          <a:prstGeom prst="rect">
            <a:avLst/>
          </a:prstGeom>
        </p:spPr>
      </p:pic>
      <p:sp>
        <p:nvSpPr>
          <p:cNvPr id="24" name="Text 14"/>
          <p:cNvSpPr/>
          <p:nvPr/>
        </p:nvSpPr>
        <p:spPr>
          <a:xfrm>
            <a:off x="7022592" y="3666744"/>
            <a:ext cx="4480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Nouvelle expulsion à prévoir en décembre</a:t>
            </a:r>
            <a:endParaRPr lang="en-US" sz="1250" dirty="0"/>
          </a:p>
        </p:txBody>
      </p:sp>
      <p:sp>
        <p:nvSpPr>
          <p:cNvPr id="25" name="Shape 15"/>
          <p:cNvSpPr/>
          <p:nvPr/>
        </p:nvSpPr>
        <p:spPr>
          <a:xfrm rot="-300000">
            <a:off x="7178040" y="4434840"/>
            <a:ext cx="3566160" cy="658368"/>
          </a:xfrm>
          <a:prstGeom prst="roundRect">
            <a:avLst>
              <a:gd name="adj" fmla="val 11111"/>
            </a:avLst>
          </a:prstGeom>
          <a:solidFill>
            <a:srgbClr val="1D1D1B"/>
          </a:solidFill>
          <a:ln w="44450">
            <a:solidFill>
              <a:srgbClr val="ED702A"/>
            </a:solidFill>
            <a:prstDash val="solid"/>
          </a:ln>
        </p:spPr>
      </p:sp>
      <p:sp>
        <p:nvSpPr>
          <p:cNvPr id="26" name="Text 16"/>
          <p:cNvSpPr/>
          <p:nvPr/>
        </p:nvSpPr>
        <p:spPr>
          <a:xfrm rot="-300000">
            <a:off x="7178040" y="4434840"/>
            <a:ext cx="3566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200" kern="0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PROBLÈME REPORTÉ</a:t>
            </a:r>
            <a:endParaRPr lang="en-US" sz="1400" dirty="0"/>
          </a:p>
        </p:txBody>
      </p:sp>
      <p:sp>
        <p:nvSpPr>
          <p:cNvPr id="27" name="Shape 17"/>
          <p:cNvSpPr/>
          <p:nvPr/>
        </p:nvSpPr>
        <p:spPr>
          <a:xfrm>
            <a:off x="777240" y="5577840"/>
            <a:ext cx="10607040" cy="777240"/>
          </a:xfrm>
          <a:prstGeom prst="roundRect">
            <a:avLst>
              <a:gd name="adj" fmla="val 16471"/>
            </a:avLst>
          </a:prstGeom>
          <a:solidFill>
            <a:srgbClr val="FFFFFF"/>
          </a:solidFill>
          <a:ln/>
        </p:spPr>
      </p:sp>
      <p:sp>
        <p:nvSpPr>
          <p:cNvPr id="28" name="Text 18"/>
          <p:cNvSpPr/>
          <p:nvPr/>
        </p:nvSpPr>
        <p:spPr>
          <a:xfrm>
            <a:off x="914400" y="5577840"/>
            <a:ext cx="10332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règle du jeu : </a:t>
            </a:r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une solution de rechange doit être durable, sécuritaire et digne. Sinon, on ne bouge pas.</a:t>
            </a:r>
            <a:endParaRPr lang="en-US" sz="1400" dirty="0"/>
          </a:p>
        </p:txBody>
      </p:sp>
      <p:sp>
        <p:nvSpPr>
          <p:cNvPr id="29" name="Text 19"/>
          <p:cNvSpPr/>
          <p:nvPr/>
        </p:nvSpPr>
        <p:spPr>
          <a:xfrm>
            <a:off x="502920" y="6492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QCCS 2069</a:t>
            </a:r>
            <a:endParaRPr lang="en-US" sz="900" dirty="0"/>
          </a:p>
        </p:txBody>
      </p:sp>
      <p:sp>
        <p:nvSpPr>
          <p:cNvPr id="30" name="Text 20"/>
          <p:cNvSpPr/>
          <p:nvPr/>
        </p:nvSpPr>
        <p:spPr>
          <a:xfrm>
            <a:off x="8778240" y="64922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u="sng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canlii.ca/t/klfx0</a:t>
            </a:r>
            <a:endParaRPr lang="en-US" sz="900" dirty="0"/>
          </a:p>
        </p:txBody>
      </p:sp>
      <p:sp>
        <p:nvSpPr>
          <p:cNvPr id="31" name="Text 21"/>
          <p:cNvSpPr/>
          <p:nvPr/>
        </p:nvSpPr>
        <p:spPr>
          <a:xfrm>
            <a:off x="11384280" y="649224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1183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TEST DU JUGE : </a:t>
            </a:r>
            <a:pPr algn="l" indent="0" marL="0">
              <a:buNone/>
            </a:pPr>
            <a:r>
              <a:rPr lang="en-US" sz="3200" b="1" spc="100" kern="0" dirty="0">
                <a:solidFill>
                  <a:srgbClr val="F6A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QUESTIONS, 4 OUI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BFBF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Pour accorder l’ordonnance, il faut répondre OUI aux quatre. C’est le cas ici.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02920" y="1737360"/>
            <a:ext cx="2286000" cy="3108960"/>
          </a:xfrm>
          <a:prstGeom prst="roundRect">
            <a:avLst>
              <a:gd name="adj" fmla="val 4000"/>
            </a:avLst>
          </a:prstGeom>
          <a:solidFill>
            <a:srgbClr val="1D1D1B"/>
          </a:solidFill>
          <a:ln w="25400">
            <a:solidFill>
              <a:srgbClr val="3FBBC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325880" y="1417320"/>
            <a:ext cx="640080" cy="640080"/>
          </a:xfrm>
          <a:prstGeom prst="ellipse">
            <a:avLst/>
          </a:prstGeom>
          <a:solidFill>
            <a:srgbClr val="3FBBCF"/>
          </a:solidFill>
          <a:ln/>
        </p:spPr>
      </p:sp>
      <p:sp>
        <p:nvSpPr>
          <p:cNvPr id="6" name="Text 4"/>
          <p:cNvSpPr/>
          <p:nvPr/>
        </p:nvSpPr>
        <p:spPr>
          <a:xfrm>
            <a:off x="1188720" y="14173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pic>
        <p:nvPicPr>
          <p:cNvPr id="7" name="Image 0" descr="icons/question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4168" y="2240280"/>
            <a:ext cx="603504" cy="60350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12648" y="2926080"/>
            <a:ext cx="20665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en-US" sz="1450" b="1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</a:t>
            </a:r>
            <a:endParaRPr lang="en-US" sz="1450" dirty="0"/>
          </a:p>
          <a:p>
            <a:pPr algn="ctr" indent="0" marL="0">
              <a:lnSpc>
                <a:spcPct val="102000"/>
              </a:lnSpc>
              <a:buNone/>
            </a:pPr>
            <a:r>
              <a:rPr lang="en-US" sz="1450" b="1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sérieuse ?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649224" y="3657600"/>
            <a:ext cx="199339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 droits invoqués sont loin d’être frivoles.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1097280" y="4626864"/>
            <a:ext cx="1097280" cy="438912"/>
          </a:xfrm>
          <a:prstGeom prst="roundRect">
            <a:avLst>
              <a:gd name="adj" fmla="val 50000"/>
            </a:avLst>
          </a:prstGeom>
          <a:solidFill>
            <a:srgbClr val="3FBBCF"/>
          </a:solidFill>
          <a:ln/>
        </p:spPr>
      </p:sp>
      <p:sp>
        <p:nvSpPr>
          <p:cNvPr id="11" name="Text 8"/>
          <p:cNvSpPr/>
          <p:nvPr/>
        </p:nvSpPr>
        <p:spPr>
          <a:xfrm>
            <a:off x="1097280" y="4626864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OUI ✓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2843784" y="3063240"/>
            <a:ext cx="393192" cy="274320"/>
          </a:xfrm>
          <a:prstGeom prst="rightArrow">
            <a:avLst/>
          </a:pr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3291840" y="1737360"/>
            <a:ext cx="2286000" cy="3108960"/>
          </a:xfrm>
          <a:prstGeom prst="roundRect">
            <a:avLst>
              <a:gd name="adj" fmla="val 4000"/>
            </a:avLst>
          </a:prstGeom>
          <a:solidFill>
            <a:srgbClr val="1D1D1B"/>
          </a:solidFill>
          <a:ln w="25400">
            <a:solidFill>
              <a:srgbClr val="ED702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114800" y="1417320"/>
            <a:ext cx="640080" cy="640080"/>
          </a:xfrm>
          <a:prstGeom prst="ellipse">
            <a:avLst/>
          </a:prstGeom>
          <a:solidFill>
            <a:srgbClr val="ED702A"/>
          </a:solidFill>
          <a:ln/>
        </p:spPr>
      </p:sp>
      <p:sp>
        <p:nvSpPr>
          <p:cNvPr id="15" name="Text 12"/>
          <p:cNvSpPr/>
          <p:nvPr/>
        </p:nvSpPr>
        <p:spPr>
          <a:xfrm>
            <a:off x="3977640" y="14173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pic>
        <p:nvPicPr>
          <p:cNvPr id="16" name="Image 1" descr="icons/heart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3088" y="2240280"/>
            <a:ext cx="603504" cy="603504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3401568" y="2926080"/>
            <a:ext cx="20665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en-US" sz="1450" b="1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Préjudice</a:t>
            </a:r>
            <a:endParaRPr lang="en-US" sz="1450" dirty="0"/>
          </a:p>
          <a:p>
            <a:pPr algn="ctr" indent="0" marL="0">
              <a:lnSpc>
                <a:spcPct val="102000"/>
              </a:lnSpc>
              <a:buNone/>
            </a:pPr>
            <a:r>
              <a:rPr lang="en-US" sz="1450" b="1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grave ?</a:t>
            </a:r>
            <a:endParaRPr lang="en-US" sz="1450" dirty="0"/>
          </a:p>
        </p:txBody>
      </p:sp>
      <p:sp>
        <p:nvSpPr>
          <p:cNvPr id="18" name="Text 14"/>
          <p:cNvSpPr/>
          <p:nvPr/>
        </p:nvSpPr>
        <p:spPr>
          <a:xfrm>
            <a:off x="3438144" y="3657600"/>
            <a:ext cx="199339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Communauté brisée, stress, isolement, dangers.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3886200" y="4626864"/>
            <a:ext cx="1097280" cy="438912"/>
          </a:xfrm>
          <a:prstGeom prst="roundRect">
            <a:avLst>
              <a:gd name="adj" fmla="val 50000"/>
            </a:avLst>
          </a:prstGeom>
          <a:solidFill>
            <a:srgbClr val="ED702A"/>
          </a:solidFill>
          <a:ln/>
        </p:spPr>
      </p:sp>
      <p:sp>
        <p:nvSpPr>
          <p:cNvPr id="20" name="Text 16"/>
          <p:cNvSpPr/>
          <p:nvPr/>
        </p:nvSpPr>
        <p:spPr>
          <a:xfrm>
            <a:off x="3886200" y="4626864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OUI ✓</a:t>
            </a:r>
            <a:endParaRPr lang="en-US" sz="1400" dirty="0"/>
          </a:p>
        </p:txBody>
      </p:sp>
      <p:sp>
        <p:nvSpPr>
          <p:cNvPr id="21" name="Shape 17"/>
          <p:cNvSpPr/>
          <p:nvPr/>
        </p:nvSpPr>
        <p:spPr>
          <a:xfrm>
            <a:off x="5632704" y="3063240"/>
            <a:ext cx="393192" cy="274320"/>
          </a:xfrm>
          <a:prstGeom prst="rightArrow">
            <a:avLst/>
          </a:prstGeom>
          <a:solidFill>
            <a:srgbClr val="FFFFFF"/>
          </a:solidFill>
          <a:ln/>
        </p:spPr>
      </p:sp>
      <p:sp>
        <p:nvSpPr>
          <p:cNvPr id="22" name="Shape 18"/>
          <p:cNvSpPr/>
          <p:nvPr/>
        </p:nvSpPr>
        <p:spPr>
          <a:xfrm>
            <a:off x="6080760" y="1737360"/>
            <a:ext cx="2286000" cy="3108960"/>
          </a:xfrm>
          <a:prstGeom prst="roundRect">
            <a:avLst>
              <a:gd name="adj" fmla="val 4000"/>
            </a:avLst>
          </a:prstGeom>
          <a:solidFill>
            <a:srgbClr val="1D1D1B"/>
          </a:solidFill>
          <a:ln w="25400">
            <a:solidFill>
              <a:srgbClr val="F6A41E"/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6903720" y="1417320"/>
            <a:ext cx="640080" cy="640080"/>
          </a:xfrm>
          <a:prstGeom prst="ellipse">
            <a:avLst/>
          </a:prstGeom>
          <a:solidFill>
            <a:srgbClr val="F6A41E"/>
          </a:solidFill>
          <a:ln/>
        </p:spPr>
      </p:sp>
      <p:sp>
        <p:nvSpPr>
          <p:cNvPr id="24" name="Text 20"/>
          <p:cNvSpPr/>
          <p:nvPr/>
        </p:nvSpPr>
        <p:spPr>
          <a:xfrm>
            <a:off x="6766560" y="14173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pic>
        <p:nvPicPr>
          <p:cNvPr id="25" name="Image 2" descr="icons/balance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2008" y="2240280"/>
            <a:ext cx="603504" cy="603504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6190488" y="2926080"/>
            <a:ext cx="20665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en-US" sz="1450" b="1" dirty="0">
                <a:solidFill>
                  <a:srgbClr val="F6A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Balance des</a:t>
            </a:r>
            <a:endParaRPr lang="en-US" sz="1450" dirty="0"/>
          </a:p>
          <a:p>
            <a:pPr algn="ctr" indent="0" marL="0">
              <a:lnSpc>
                <a:spcPct val="102000"/>
              </a:lnSpc>
              <a:buNone/>
            </a:pPr>
            <a:r>
              <a:rPr lang="en-US" sz="1450" b="1" dirty="0">
                <a:solidFill>
                  <a:srgbClr val="F6A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inconvénients ?</a:t>
            </a:r>
            <a:endParaRPr lang="en-US" sz="1450" dirty="0"/>
          </a:p>
        </p:txBody>
      </p:sp>
      <p:sp>
        <p:nvSpPr>
          <p:cNvPr id="27" name="Text 22"/>
          <p:cNvSpPr/>
          <p:nvPr/>
        </p:nvSpPr>
        <p:spPr>
          <a:xfrm>
            <a:off x="6227064" y="3657600"/>
            <a:ext cx="199339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risque humain pèse plus lourd que l’attente.</a:t>
            </a:r>
            <a:endParaRPr lang="en-US" sz="1100" dirty="0"/>
          </a:p>
        </p:txBody>
      </p:sp>
      <p:sp>
        <p:nvSpPr>
          <p:cNvPr id="28" name="Shape 23"/>
          <p:cNvSpPr/>
          <p:nvPr/>
        </p:nvSpPr>
        <p:spPr>
          <a:xfrm>
            <a:off x="6675120" y="4626864"/>
            <a:ext cx="1097280" cy="438912"/>
          </a:xfrm>
          <a:prstGeom prst="roundRect">
            <a:avLst>
              <a:gd name="adj" fmla="val 50000"/>
            </a:avLst>
          </a:prstGeom>
          <a:solidFill>
            <a:srgbClr val="F6A41E"/>
          </a:solidFill>
          <a:ln/>
        </p:spPr>
      </p:sp>
      <p:sp>
        <p:nvSpPr>
          <p:cNvPr id="29" name="Text 24"/>
          <p:cNvSpPr/>
          <p:nvPr/>
        </p:nvSpPr>
        <p:spPr>
          <a:xfrm>
            <a:off x="6675120" y="4626864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OUI ✓</a:t>
            </a:r>
            <a:endParaRPr lang="en-US" sz="1400" dirty="0"/>
          </a:p>
        </p:txBody>
      </p:sp>
      <p:sp>
        <p:nvSpPr>
          <p:cNvPr id="30" name="Shape 25"/>
          <p:cNvSpPr/>
          <p:nvPr/>
        </p:nvSpPr>
        <p:spPr>
          <a:xfrm>
            <a:off x="8421624" y="3063240"/>
            <a:ext cx="393192" cy="274320"/>
          </a:xfrm>
          <a:prstGeom prst="rightArrow">
            <a:avLst/>
          </a:prstGeom>
          <a:solidFill>
            <a:srgbClr val="FFFFFF"/>
          </a:solidFill>
          <a:ln/>
        </p:spPr>
      </p:sp>
      <p:sp>
        <p:nvSpPr>
          <p:cNvPr id="31" name="Shape 26"/>
          <p:cNvSpPr/>
          <p:nvPr/>
        </p:nvSpPr>
        <p:spPr>
          <a:xfrm>
            <a:off x="8869680" y="1737360"/>
            <a:ext cx="2286000" cy="3108960"/>
          </a:xfrm>
          <a:prstGeom prst="roundRect">
            <a:avLst>
              <a:gd name="adj" fmla="val 4000"/>
            </a:avLst>
          </a:prstGeom>
          <a:solidFill>
            <a:srgbClr val="1D1D1B"/>
          </a:solidFill>
          <a:ln w="25400">
            <a:solidFill>
              <a:srgbClr val="3FBBCF"/>
            </a:solidFill>
            <a:prstDash val="solid"/>
          </a:ln>
        </p:spPr>
      </p:sp>
      <p:sp>
        <p:nvSpPr>
          <p:cNvPr id="32" name="Shape 27"/>
          <p:cNvSpPr/>
          <p:nvPr/>
        </p:nvSpPr>
        <p:spPr>
          <a:xfrm>
            <a:off x="9692640" y="1417320"/>
            <a:ext cx="640080" cy="640080"/>
          </a:xfrm>
          <a:prstGeom prst="ellipse">
            <a:avLst/>
          </a:prstGeom>
          <a:solidFill>
            <a:srgbClr val="3FBBCF"/>
          </a:solidFill>
          <a:ln/>
        </p:spPr>
      </p:sp>
      <p:sp>
        <p:nvSpPr>
          <p:cNvPr id="33" name="Text 28"/>
          <p:cNvSpPr/>
          <p:nvPr/>
        </p:nvSpPr>
        <p:spPr>
          <a:xfrm>
            <a:off x="9555480" y="14173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200" dirty="0"/>
          </a:p>
        </p:txBody>
      </p:sp>
      <p:pic>
        <p:nvPicPr>
          <p:cNvPr id="34" name="Image 3" descr="icons/clock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0928" y="2240280"/>
            <a:ext cx="603504" cy="603504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8979408" y="2926080"/>
            <a:ext cx="20665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en-US" sz="1450" b="1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Urgence ?</a:t>
            </a:r>
            <a:endParaRPr lang="en-US" sz="1450" dirty="0"/>
          </a:p>
        </p:txBody>
      </p:sp>
      <p:sp>
        <p:nvSpPr>
          <p:cNvPr id="36" name="Text 30"/>
          <p:cNvSpPr/>
          <p:nvPr/>
        </p:nvSpPr>
        <p:spPr>
          <a:xfrm>
            <a:off x="9015984" y="3657600"/>
            <a:ext cx="199339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Ville veut agir « dès que possible ».</a:t>
            </a:r>
            <a:endParaRPr lang="en-US" sz="1100" dirty="0"/>
          </a:p>
        </p:txBody>
      </p:sp>
      <p:sp>
        <p:nvSpPr>
          <p:cNvPr id="37" name="Shape 31"/>
          <p:cNvSpPr/>
          <p:nvPr/>
        </p:nvSpPr>
        <p:spPr>
          <a:xfrm>
            <a:off x="9464040" y="4626864"/>
            <a:ext cx="1097280" cy="438912"/>
          </a:xfrm>
          <a:prstGeom prst="roundRect">
            <a:avLst>
              <a:gd name="adj" fmla="val 50000"/>
            </a:avLst>
          </a:prstGeom>
          <a:solidFill>
            <a:srgbClr val="3FBBCF"/>
          </a:solidFill>
          <a:ln/>
        </p:spPr>
      </p:sp>
      <p:sp>
        <p:nvSpPr>
          <p:cNvPr id="38" name="Text 32"/>
          <p:cNvSpPr/>
          <p:nvPr/>
        </p:nvSpPr>
        <p:spPr>
          <a:xfrm>
            <a:off x="9464040" y="4626864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OUI ✓</a:t>
            </a:r>
            <a:endParaRPr lang="en-US" sz="1400" dirty="0"/>
          </a:p>
        </p:txBody>
      </p:sp>
      <p:sp>
        <p:nvSpPr>
          <p:cNvPr id="39" name="Shape 33"/>
          <p:cNvSpPr/>
          <p:nvPr/>
        </p:nvSpPr>
        <p:spPr>
          <a:xfrm>
            <a:off x="4846320" y="5349240"/>
            <a:ext cx="822960" cy="310896"/>
          </a:xfrm>
          <a:prstGeom prst="rightArrow">
            <a:avLst/>
          </a:prstGeom>
          <a:solidFill>
            <a:srgbClr val="F6A41E"/>
          </a:solidFill>
          <a:ln/>
        </p:spPr>
      </p:sp>
      <p:sp>
        <p:nvSpPr>
          <p:cNvPr id="40" name="Shape 34"/>
          <p:cNvSpPr/>
          <p:nvPr/>
        </p:nvSpPr>
        <p:spPr>
          <a:xfrm rot="-300000">
            <a:off x="5943600" y="5074920"/>
            <a:ext cx="3291840" cy="914400"/>
          </a:xfrm>
          <a:prstGeom prst="roundRect">
            <a:avLst>
              <a:gd name="adj" fmla="val 8000"/>
            </a:avLst>
          </a:prstGeom>
          <a:solidFill>
            <a:srgbClr val="1D1D1B"/>
          </a:solidFill>
          <a:ln w="44450">
            <a:solidFill>
              <a:srgbClr val="3FBBCF"/>
            </a:solidFill>
            <a:prstDash val="solid"/>
          </a:ln>
        </p:spPr>
      </p:sp>
      <p:sp>
        <p:nvSpPr>
          <p:cNvPr id="41" name="Text 35"/>
          <p:cNvSpPr/>
          <p:nvPr/>
        </p:nvSpPr>
        <p:spPr>
          <a:xfrm rot="-300000">
            <a:off x="5943600" y="507492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spc="200" kern="0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ORDONNANCE ACCORDÉE</a:t>
            </a:r>
            <a:endParaRPr lang="en-US" sz="1600" dirty="0"/>
          </a:p>
        </p:txBody>
      </p:sp>
      <p:sp>
        <p:nvSpPr>
          <p:cNvPr id="42" name="Text 36"/>
          <p:cNvSpPr/>
          <p:nvPr/>
        </p:nvSpPr>
        <p:spPr>
          <a:xfrm>
            <a:off x="3291840" y="5138928"/>
            <a:ext cx="1463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6A4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4</a:t>
            </a:r>
            <a:endParaRPr lang="en-US" sz="3000" dirty="0"/>
          </a:p>
        </p:txBody>
      </p:sp>
      <p:sp>
        <p:nvSpPr>
          <p:cNvPr id="43" name="Text 37"/>
          <p:cNvSpPr/>
          <p:nvPr/>
        </p:nvSpPr>
        <p:spPr>
          <a:xfrm>
            <a:off x="502920" y="6492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QCCS 2069</a:t>
            </a:r>
            <a:endParaRPr lang="en-US" sz="900" dirty="0"/>
          </a:p>
        </p:txBody>
      </p:sp>
      <p:sp>
        <p:nvSpPr>
          <p:cNvPr id="44" name="Text 38"/>
          <p:cNvSpPr/>
          <p:nvPr/>
        </p:nvSpPr>
        <p:spPr>
          <a:xfrm>
            <a:off x="8778240" y="64922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u="sng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canlii.ca/t/klfx0</a:t>
            </a:r>
            <a:endParaRPr lang="en-US" sz="900" dirty="0"/>
          </a:p>
        </p:txBody>
      </p:sp>
      <p:sp>
        <p:nvSpPr>
          <p:cNvPr id="45" name="Text 39"/>
          <p:cNvSpPr/>
          <p:nvPr/>
        </p:nvSpPr>
        <p:spPr>
          <a:xfrm>
            <a:off x="11384280" y="649224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1183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</a:t>
            </a:r>
            <a:pPr algn="l" indent="0" marL="0">
              <a:buNone/>
            </a:pPr>
            <a:r>
              <a:rPr lang="en-US" sz="3200" b="1" spc="100" kern="0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BALANCE</a:t>
            </a:r>
            <a:pPr algn="l" indent="0" marL="0">
              <a:buNone/>
            </a:pPr>
            <a:r>
              <a:rPr lang="en-US" sz="32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DU JUGE, EN IMAGE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545836" y="5074920"/>
            <a:ext cx="1097280" cy="685800"/>
          </a:xfrm>
          <a:prstGeom prst="triangle">
            <a:avLst/>
          </a:prstGeom>
          <a:solidFill>
            <a:srgbClr val="FFFFFF"/>
          </a:solidFill>
          <a:ln/>
        </p:spPr>
      </p:sp>
      <p:sp>
        <p:nvSpPr>
          <p:cNvPr id="4" name="Shape 2"/>
          <p:cNvSpPr/>
          <p:nvPr/>
        </p:nvSpPr>
        <p:spPr>
          <a:xfrm>
            <a:off x="6030468" y="2377440"/>
            <a:ext cx="128016" cy="2743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 rot="480000">
            <a:off x="2985516" y="2395728"/>
            <a:ext cx="6217920" cy="14630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5939028" y="2157984"/>
            <a:ext cx="310896" cy="310896"/>
          </a:xfrm>
          <a:prstGeom prst="ellipse">
            <a:avLst/>
          </a:prstGeom>
          <a:solidFill>
            <a:srgbClr val="F6A41E"/>
          </a:solidFill>
          <a:ln/>
        </p:spPr>
      </p:sp>
      <p:sp>
        <p:nvSpPr>
          <p:cNvPr id="7" name="Shape 5"/>
          <p:cNvSpPr/>
          <p:nvPr/>
        </p:nvSpPr>
        <p:spPr>
          <a:xfrm>
            <a:off x="3259836" y="2880360"/>
            <a:ext cx="0" cy="68580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659636" y="3566160"/>
            <a:ext cx="3200400" cy="1600200"/>
          </a:xfrm>
          <a:prstGeom prst="roundRect">
            <a:avLst>
              <a:gd name="adj" fmla="val 5714"/>
            </a:avLst>
          </a:prstGeom>
          <a:solidFill>
            <a:srgbClr val="1D1D1B"/>
          </a:solidFill>
          <a:ln w="31750">
            <a:solidFill>
              <a:srgbClr val="3FBBCF"/>
            </a:solidFill>
            <a:prstDash val="solid"/>
          </a:ln>
        </p:spPr>
      </p:sp>
      <p:pic>
        <p:nvPicPr>
          <p:cNvPr id="9" name="Image 0" descr="icons/users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3956" y="3767328"/>
            <a:ext cx="502920" cy="50292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2574036" y="3657600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RISQUES POUR LES RÉSIDENT·E·S
</a:t>
            </a:r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sécurité · santé · dignité · communauté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1659636" y="52578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LOURD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8929116" y="2084832"/>
            <a:ext cx="0" cy="59436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28916" y="2679192"/>
            <a:ext cx="3200400" cy="1325880"/>
          </a:xfrm>
          <a:prstGeom prst="roundRect">
            <a:avLst>
              <a:gd name="adj" fmla="val 6897"/>
            </a:avLst>
          </a:prstGeom>
          <a:solidFill>
            <a:srgbClr val="1D1D1B"/>
          </a:solidFill>
          <a:ln w="31750">
            <a:solidFill>
              <a:srgbClr val="ED702A"/>
            </a:solidFill>
            <a:prstDash val="solid"/>
          </a:ln>
        </p:spPr>
      </p:sp>
      <p:pic>
        <p:nvPicPr>
          <p:cNvPr id="14" name="Image 1" descr="icons/landmark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5804" y="2852928"/>
            <a:ext cx="457200" cy="4572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8151876" y="2770632"/>
            <a:ext cx="22402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ATTENDRE LE PROCÈS
</a:t>
            </a:r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délai court pour la Ville</a:t>
            </a:r>
            <a:endParaRPr lang="en-US" sz="1350" dirty="0"/>
          </a:p>
        </p:txBody>
      </p:sp>
      <p:sp>
        <p:nvSpPr>
          <p:cNvPr id="16" name="Text 12"/>
          <p:cNvSpPr/>
          <p:nvPr/>
        </p:nvSpPr>
        <p:spPr>
          <a:xfrm>
            <a:off x="7328916" y="41148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ED70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LÉGER</a:t>
            </a:r>
            <a:endParaRPr lang="en-US" sz="1500" dirty="0"/>
          </a:p>
        </p:txBody>
      </p:sp>
      <p:pic>
        <p:nvPicPr>
          <p:cNvPr id="17" name="Image 2" descr="char_woma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0" y="4617720"/>
            <a:ext cx="841248" cy="1801368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6949440" y="5806440"/>
            <a:ext cx="3429000" cy="685800"/>
          </a:xfrm>
          <a:prstGeom prst="roundRect">
            <a:avLst>
              <a:gd name="adj" fmla="val 18667"/>
            </a:avLst>
          </a:prstGeom>
          <a:solidFill>
            <a:srgbClr val="FFFFFF"/>
          </a:solidFill>
          <a:ln/>
        </p:spPr>
      </p:sp>
      <p:sp>
        <p:nvSpPr>
          <p:cNvPr id="19" name="Text 14"/>
          <p:cNvSpPr/>
          <p:nvPr/>
        </p:nvSpPr>
        <p:spPr>
          <a:xfrm>
            <a:off x="7086600" y="5806440"/>
            <a:ext cx="3154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1D1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 juge penche pour nous !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 rot="5400000">
            <a:off x="10378440" y="5989320"/>
            <a:ext cx="310896" cy="292608"/>
          </a:xfrm>
          <a:prstGeom prst="triangle">
            <a:avLst/>
          </a:prstGeom>
          <a:solidFill>
            <a:srgbClr val="FFFFFF"/>
          </a:solidFill>
          <a:ln/>
        </p:spPr>
      </p:sp>
      <p:sp>
        <p:nvSpPr>
          <p:cNvPr id="21" name="Text 16"/>
          <p:cNvSpPr/>
          <p:nvPr/>
        </p:nvSpPr>
        <p:spPr>
          <a:xfrm>
            <a:off x="502920" y="598932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BFBF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déménagement sûr et durable ferait pencher la balance de l’autre côté.</a:t>
            </a:r>
            <a:endParaRPr lang="en-US" sz="1150" dirty="0"/>
          </a:p>
        </p:txBody>
      </p:sp>
      <p:sp>
        <p:nvSpPr>
          <p:cNvPr id="22" name="Text 17"/>
          <p:cNvSpPr/>
          <p:nvPr/>
        </p:nvSpPr>
        <p:spPr>
          <a:xfrm>
            <a:off x="502920" y="6492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QCCS 2069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8778240" y="64922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u="sng" dirty="0">
                <a:solidFill>
                  <a:srgbClr val="3FBBC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canlii.ca/t/klfx0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11384280" y="649224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A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2026-07-17T15:07:58Z</dcterms:created>
  <dcterms:modified xsi:type="dcterms:W3CDTF">2026-07-17T15:07:58Z</dcterms:modified>
</cp:coreProperties>
</file>